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7"/>
  </p:notesMasterIdLst>
  <p:handoutMasterIdLst>
    <p:handoutMasterId r:id="rId5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10080625" cy="7559675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9"/>
    <p:restoredTop sz="94691"/>
  </p:normalViewPr>
  <p:slideViewPr>
    <p:cSldViewPr snapToGrid="0">
      <p:cViewPr varScale="1">
        <p:scale>
          <a:sx n="122" d="100"/>
          <a:sy n="122" d="100"/>
        </p:scale>
        <p:origin x="1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710E9F0-303A-19E0-DF9B-8F3DED624DE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D1C95D-7515-02BD-35D3-5A451BB210B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B629987-ADFA-486D-9A52-EF38BD0720B6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9C58BA6-F6F8-C4A0-EB68-A84F3008E06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9730BAE6-C675-974D-9883-1EDC53CDC564}" type="slidenum">
              <a:t>‹N°›</a:t>
            </a:fld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50791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9EA5C47-CC35-39DB-EBC2-5FDE3FDB1A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8AFE320-79D2-B8FA-5F45-D73167F52AF9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0D4DA98B-53CD-77EE-76F8-89C6069D215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0FE5C14-D867-AEE1-4C5D-182E8BA502E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F2FF45D-E95E-F04F-1668-6B7D4737FD0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3A4D0B1-CA4E-6D66-A589-D0B4BE7132A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30863E3-561B-9842-8BD5-3C887748B9B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612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fr-FR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7B2DEF3-7AAB-A266-F247-25DC947791A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6071F13-ED13-3641-8B81-2B37FE31D017}" type="slidenum">
              <a:t>1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114FE79-E119-712F-09A4-9A7F419774A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CCF3065-A8F2-3395-97FD-C2490343A2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1CA77D-58C9-3AC3-6B83-01D84FF074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7A89F91-4DA4-C546-8F53-7086E22A8BEF}" type="slidenum">
              <a:t>10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41D4A3F-8425-A4D5-8925-211B5D6273C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44D2DE2-C333-F0D6-062A-F76DB5E35F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F8CEB2-C9E9-D833-07A1-82923F5C0A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CECFD82-C529-4448-ACE0-B944D2B379B8}" type="slidenum">
              <a:t>11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F02C758-39AD-5EE2-9C86-C5E009E8B1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EB2EEFE-B839-19D5-16C2-7655FB93485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F94345-A5A8-73E5-9898-13DEACA6BB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9F0C1B8-529F-C040-A4BE-E82A8826C242}" type="slidenum">
              <a:t>12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DBC7DD6-1F9D-58C2-96D6-4AD456575F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B987A92-A106-87FF-B0FA-71B2651AB4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1C2E44-8C99-9B5A-FE3C-7F36BBD944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1816F85-A9C0-604A-87CF-B00424F78ABF}" type="slidenum">
              <a:t>13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922FC86-31FD-CDB6-6867-0DBCFA077BC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9D7F866-6FE9-29CB-8F52-55913F42040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7BD6524-9739-0BA6-36E5-247893544B5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47EC16B-A82D-2041-A0A7-02161BA2AAAE}" type="slidenum">
              <a:t>14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0C8AE96-0306-25EF-693A-28FE73707A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52ABA1D-C0E7-4FD4-DAE9-0847C5FBF89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10D011-C42B-9DBD-6D40-FA30F8C128A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85B88AF-6BCC-274B-82B6-97A820BBD233}" type="slidenum">
              <a:t>15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3215BF3-3C38-C14F-358B-0875985981C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BF779E5-8E76-FE83-F526-81E0C462B8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190B84D-25DE-DE99-CB46-708E4C11A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8738157-0F3E-204D-B9C5-248044CC2605}" type="slidenum">
              <a:t>16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1DC22C1-DAA3-E136-5CD5-C38AE97BE65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FAC1E25-5E7D-3436-764B-E7D0FE656F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70E1C7D-473B-CC5C-E2B2-45E5E689E1E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1EB8DB9-E4AA-3146-8F26-CB4C250AE2D8}" type="slidenum">
              <a:t>17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046C29C-3982-ABE7-8305-0924FACA9D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33EE322-4189-F1C1-BEB2-1FACC4609C4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137298-1C6E-F854-AA21-2845D08428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495EE1A-D6B0-7043-B72B-6602FFE4E116}" type="slidenum">
              <a:t>18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0B69BE8-452C-FE79-440E-8DC6E8723A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8687994-CDE7-3B6C-B1C1-2C0990360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3C7935-C1F5-1BF8-F37B-9C2C6481E4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11377F7-A39D-9543-8D94-3D2071391402}" type="slidenum">
              <a:t>19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B180CA3-BDED-CB71-E473-E4C8D8F8E8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CB946F1-917F-1FF3-52D0-0810C9F54C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59B23A-3659-C036-CFD2-19D1513173F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464EECD-8431-7A47-9215-1AB47D5605FB}" type="slidenum">
              <a:t>2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4A08FD8-47B1-87F6-765B-1E3BBF9EE7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F31FCDC-3C5D-FDE4-AAAB-FB489198A1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46B3979-427C-93DB-8DBB-8DD97C3C905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50CF757-21C3-9E48-8054-EED775B7E88B}" type="slidenum">
              <a:t>20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4B770C6-25F1-80B4-17F9-97A62F44CF4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136B440-C276-2F4C-7F09-345FF81C2E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83D615E-8A1F-2076-7E35-546D27FE001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364FCCB-E801-264F-8016-CB859965FFB8}" type="slidenum">
              <a:t>21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CABACA2-27DA-32E1-4742-B8500A3DA7D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8BEEA46-F531-D0D1-87C3-A77662DB10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27EFAF-8F38-0EC2-908E-3A21DB5FA82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5B2EC02-B1EA-354A-AADE-8DE7B5A47ECF}" type="slidenum">
              <a:t>22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AFDD10F-21B1-5D1F-7FD7-69341925936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E0E63BB-8C1A-D0E9-F239-F7D6D3433E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90945C7-B3FA-8174-DCEB-907C4C35FF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F246BC7-483C-784C-BCF5-A031EA51301D}" type="slidenum">
              <a:t>23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455F52-02E6-FD8D-CBD8-1AC022CE38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B60472-4331-4CBE-D9D2-4D3634B7DF1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BC2485-9F0D-C233-C980-F7C5990018D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7AC8317-BB06-7E40-BECB-8E51E82F7FA1}" type="slidenum">
              <a:t>24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1857C92-437F-AF16-FC13-B2F5DE5476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33FF47A-6668-8BF3-12E7-701EB2F46F1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92C4A3-C45C-DA58-DC04-5DF64B9C350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8F0EAE3-1D3B-F24E-B99F-5467EC81E277}" type="slidenum">
              <a:t>25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E6FFA4-EF77-0679-53C2-889025D3BB9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6093834-9C39-4245-B5CB-0432CCEBF1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5BCA9A8-059E-C220-9A05-980CD0AC72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733220F-EEF4-CA44-B909-52C9596D1460}" type="slidenum">
              <a:t>26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DB65982-36AE-5467-3BA1-CE893A6AAE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7DCA545-422F-A5C4-6AC4-D368ECB859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0D86E09-E576-9A78-484C-5318509D10C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022E8E8-512C-4047-9EB7-74C1C630CBE7}" type="slidenum">
              <a:t>27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B6F15A4-DBB3-1443-8607-021F55DE952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BF5E204-7A90-8F48-92F7-645B7AE0DB4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3AD20FE-0794-851C-4795-E1EE29A2320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9D0FB2A-BF0E-E44C-B5BA-0DCF7F88E877}" type="slidenum">
              <a:t>28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FA41989-DC3B-5DB4-91C0-863C0FA0BE1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D2DA7E2-A696-C5A9-5DE5-BC3CF0A741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1296DF-547D-47CB-04E0-0DE33A1E15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2869F52-BBE3-1B4D-AB92-F7BF8579BF3C}" type="slidenum">
              <a:t>29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6BFDBE1-1C9F-7D5C-EE85-C1ABBEE7A73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C1727A-4431-FC6A-B22F-8EE457304F9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4DB4273-C66B-E926-2D78-13B71CC1D8B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7D21D33-DA3B-7F4F-BF6F-0022F55A6E00}" type="slidenum">
              <a:t>3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83E8BE7-509F-5DBC-FE25-095BE3A7A3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078E645-9231-D121-C567-2149AE89E57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72D098-C43D-E132-D6E6-8977207D5E3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BE415C7-0F9B-224E-9E5C-67820F7E7173}" type="slidenum">
              <a:t>30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76560F4-1CDF-A224-85D1-A2DA87CFD02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764CAF8-101C-B261-57AB-F6C26CB986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3D864A-0D43-7D3B-FD05-06E88B98EB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3DC8F78-9340-5B48-8D71-106BACEF15D9}" type="slidenum">
              <a:t>31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4219F1E-DE03-967C-9DF7-49684FEE3C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FA6FBB9-CA18-D637-EF6D-940315399D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EED158-479D-236A-DFC8-04DC057522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765F3FC-1AB3-8345-9A7A-F7FF2B5C94C4}" type="slidenum">
              <a:t>32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6548E2-6249-C08C-15D7-787F2F4D149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B4AB940-088B-B0E9-926E-6BD99857DD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C55B5D-2AB5-9A90-525A-9A321BF01F1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256B079-7F01-DB4F-8A99-5E510BD71945}" type="slidenum">
              <a:t>33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04D9377-433B-0EB4-7F6C-18E920CB88A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41E91AB-7D12-9105-0082-91664863DB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4AE118-2D9B-990E-CBB0-37F1B295F0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4A9B69C-EC51-E245-B722-57A3E64CBDBE}" type="slidenum">
              <a:t>34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4BB1EDB-E374-A80B-C617-DFC3CBE3DD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1C41BD-211A-ED50-7E67-9C2CDC4D152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F0E983-73D3-B79F-66DA-28A3F26F32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E64BD46-8AB8-2B4A-9A23-DDFDDE2A43C7}" type="slidenum">
              <a:t>35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67352F0-4CBD-E93C-09A1-CE585540073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FC62CBF-FEF1-972D-606A-678FC6CAC43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7082753-38BB-4851-29CC-A01003F06C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3AFD31-BB1F-A24F-9962-709A5698104B}" type="slidenum">
              <a:t>36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4FBBE28-FDC3-CB3B-2080-08472D3FEF4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2632AFB-7461-D03E-3D74-D17FCDB8FD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22CFC9-E675-3CE5-42A7-419C9C1EDFF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F73FDCB-13D6-644F-8C27-2FF8958A65E1}" type="slidenum">
              <a:t>37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1393E15-529A-1C6D-E90D-2C6827E868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4369F5A-CBD0-C933-2633-34FABC9856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AA5E2E-8824-E68F-62DC-D7B846EAD77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3881F4E-BB8A-A042-8A83-674E9A924EE3}" type="slidenum">
              <a:t>38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6D705AE-3FDD-CF4A-C101-96BC5ADC658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F881B14-48C5-7064-5CFC-13E5D1E998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A5475DA-A7FF-18FA-93FB-5A247F88A30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13D3FE8-7414-6349-94C8-D3E5A95A8ECB}" type="slidenum">
              <a:t>39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A9A7509-67AF-48D8-4433-8D8D307862D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4F8359E-1ABB-6DFA-0981-E293815211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A79E6B-2042-5015-F56E-AA556B2A5F9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845A900-E76A-D642-83EF-CF0C01ED49F6}" type="slidenum">
              <a:t>4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6699384-0261-C850-F803-3083B39BE52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F098643-0CCA-4621-F1C6-CA144AF09B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36491D-7297-D196-E367-0AF85B7EB3C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0684192-4E98-B94C-9269-E5F61DE25786}" type="slidenum">
              <a:t>40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7F070D7-8D28-5541-4E75-C6BE5C67CBE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D3657CF-F005-00C3-7A9D-08CB0F0C41A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2E7D47-D540-AFB7-A31F-C01920A02A2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14670B2-06BF-A240-87E0-8202F6FA012D}" type="slidenum">
              <a:t>41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8967227-8EAB-21A7-CDD5-5EC7A4C094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B965BC9-58E6-A045-3EE6-DAA40279C4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670273F-7609-F05B-54DA-E94257CC42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58A46D9-BF6A-7D47-AFCA-6B6FD51D31F3}" type="slidenum">
              <a:t>42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B2EB360-FE56-E40F-0A80-FD712BC5DAD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463188E-B3FF-5005-AFDA-AF58FC228F8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B46E5E-35CC-D10D-2A9B-151F730B5A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0624948-775F-ED49-BFD1-E2535DD0A713}" type="slidenum">
              <a:t>43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7B10E9A-AB1D-83DE-E33D-C79B678A847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39E3361-D067-B11F-4C1E-52B5F0086D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F7E6CE-1612-A257-289F-854643CD0F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CCD4BA3-176B-A74C-A873-2EC9EB065DD4}" type="slidenum">
              <a:t>44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B236222-39DB-53D5-60A9-9AB189A4525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FBD7BC2-C470-373B-75FB-E7CCF423187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D866AA-0D57-840B-03CC-C16F9C792F0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F37C443-AADD-7F4B-8221-CEC95D4198BA}" type="slidenum">
              <a:t>45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C15F084-F33A-0A1D-F580-2EC9A9E624D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7E6F606-5A73-2121-1A92-C86626EA069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348DE48-022F-A1E5-EADF-81BEFB8BED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0A2899B-88A2-E54A-9215-D7559EA31AAA}" type="slidenum">
              <a:t>46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9CB6BDA-A75C-7097-B874-156490DD61E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EC035DA-73B9-6B4C-B24E-B4020D9F69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5627F14-4B20-6A09-C9A9-968A9E25D0F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8A464E1-AC0C-1045-BA43-1E3B741B34DC}" type="slidenum">
              <a:t>47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C77551-EB32-D234-B04A-9050D02D5B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5CC21F8-CA71-C96A-B2F7-DC1EC2293C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DA1D7F-71A5-8E1D-46C9-F1A7A6875AE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5D984D2-2912-E945-A2A7-5ED343FE1F03}" type="slidenum">
              <a:t>48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B660BF2-DB45-66BC-59DA-124E09E476D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F5E8524-5796-3265-ABB4-9A3C5A66D61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AF6E7CA-32EE-3A5A-CBC3-AD7BB00810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800E51A-0E7B-E94E-8CBA-255AA134C146}" type="slidenum">
              <a:t>49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4ADDF0B-2142-645B-2092-887D4D7874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4C00771-D7D8-9298-7B1A-055CCFE8B69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4FCA28-EC19-C7A4-7887-148CADF484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DC4F952-35D4-414C-9330-3B1B30BE52CE}" type="slidenum">
              <a:t>5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4B64A30-3B5E-3BE7-94C8-8BD6A34BCFB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E5FD078-F9AD-DF8F-3B24-3F0709E121A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896812-2038-6265-FE4E-B3A9F85561C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57CD4FB-B861-A34B-908E-9581BBCBE2A1}" type="slidenum">
              <a:t>50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D8F9DC8-E78D-DB5B-077F-3296383401A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CB5869-5DA6-D8CF-63F5-BA714CCD23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E23C86-3DFA-9C12-39BC-B88356360B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46DFA28-9FDD-B44C-B37F-DAC2DAEFABEF}" type="slidenum">
              <a:t>51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7297283-2D28-4C47-F385-ED134544C5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71B419E-4198-ADD5-C22D-EF2770AE1F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DEBB25-A583-6823-4A28-F07ECEF72B2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08A3284-8FF4-B84D-8592-689A23406F06}" type="slidenum">
              <a:t>52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1972846-0DDD-FCB2-62F5-3CCF3B63C07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3631FE0-FC0F-81F3-C5B6-6BCF747E6CA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A21CE6A-5668-334D-59EE-75A9182269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C2D7296-F430-6640-894E-BCA1A28020F7}" type="slidenum">
              <a:t>53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295D77-A92D-8209-9396-A71D906EFFF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F4DE040-B8DE-65B1-A4FF-9B35C148E8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95428-B805-B045-50DB-EF74ABDFCE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2B1B0EA-504C-C74A-B432-7C959733A677}" type="slidenum">
              <a:t>54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B78264-63EF-4242-D57A-9EFA532066A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BAC8F91-237A-C6EC-D7B7-8593E3C5A2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A2BC5CB-2198-562F-5C1F-9AD687349E3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B92A970-402A-CC47-A45D-7441CA005838}" type="slidenum">
              <a:t>6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D47C538-72F0-3DEA-9323-304675B7A84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830D490-2366-5FDD-C8C8-2545D256EB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6F76DB-3420-3C69-4390-0514D591B84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98CBF27-7F90-944B-ABD4-59FAE78D23D5}" type="slidenum">
              <a:t>7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CFACFEF-F399-E7BB-A9D3-B0C8A7E97E3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7FF491-50FF-11E0-0678-3811ED5FA6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941242-6C97-5F23-03AB-7E7CBA400F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D2D0607-1CEA-D14A-A796-29913BA978D9}" type="slidenum">
              <a:t>8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CA9DD6C-52C3-8E27-1DAE-606D71CB7DA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314ACD8-426C-0EA6-C20E-A47AB720B3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E2E78A1-4747-F949-5C46-F7D6C44420A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3E67C55-C14E-9C4D-9F89-0CB4283FC464}" type="slidenum">
              <a:t>9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EDCA789-90AC-3375-F5FB-AC3DDB4CD4E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A9730ED-C943-AB57-9DC2-6C4203F401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40E934-57D9-3FB0-EE8A-CAC54DAC5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157C0E8-02DB-96DA-409F-9F93C3915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18E833-5467-119B-303D-5A86BA9E9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5AE4E7-5917-F2B8-A0EE-9B5DA843F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4103D5-25C6-1027-2782-6F6DA781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D1D039-0DAA-3B44-8DE9-CE591F9C25F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1645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2B9235-7701-EC8E-C31A-83B4252E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2EF6A38-8738-B27F-1A63-2113326E1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CE7735-EC61-9CBB-D9D0-65C818892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4F11DF-B446-B91C-4DAF-3EC2AF19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3D65E2-CBF9-F9C1-3F95-1BD4E9E00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63C70FF-37C9-704A-A711-91120F5CB982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42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DFEEF13-9FB8-7055-8172-5EA0B38FA5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36A497E-39E4-EC9D-440B-CFF99EA40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26D0BE-E196-AEE2-F105-F497A9BC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2147ED-ED6D-4EF2-FF0B-06ED76F42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52C01F-5EAE-5BE6-8D60-C0EA01BB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137B226-C7B4-B74B-AB24-22141C4B6C5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839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5C8294-B811-579E-A3FF-039A200C8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D8CC9E-3B3C-032B-C61A-2F6DB5C7B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C9C680-235E-DE6A-5848-175B37887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6AC348-DAC4-2675-4882-5D0183E7E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846179-49B0-45CB-C267-8B65A2B10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C71875-3C31-F94F-9EE1-FC1366A8662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9964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39FD07-71D5-25D8-EF6B-3BB47FEFB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DFF956-C7A7-8036-7936-DB80A5AD1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80B3A9-0E47-A18A-B03C-A5FB1F60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CBAA15-7A02-2680-1250-A42566F79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B84E3A-2194-85F7-D747-C0F2C282B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C0EFFC-B1F9-134C-B92A-C84CD53BA96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376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B9740-0C0A-2F1E-EFF9-19E8B404C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ABB412-FB46-E421-6F49-9F1E3A9B7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8C9016-9294-C336-D8DA-3EF5992D7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8F806A-A988-190C-AF22-E4F71B6B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8DB3E3-A482-AE75-336E-ED93E9F82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072E5A-2C52-D943-9FBA-33BD2AD2C3B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452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F5F623-7099-417C-B82B-A08ABBCF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2DE281-8657-F2DA-1249-8DC6304C4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363" y="1979613"/>
            <a:ext cx="4603750" cy="5040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99F59D-B359-4958-469A-1E39DD74C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6513" y="1979613"/>
            <a:ext cx="4603750" cy="5040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86CEEBB-97F5-25B0-9750-F7B46758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7B7058-78A0-EB38-85E7-C732EA307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F0D1A6-968A-60F4-5D5A-159312100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610ED09-5E57-A343-A46C-CAD2DA62B39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0675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32968-67BC-7CAF-D9CE-6138E3513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72ED58-BDEE-9168-72ED-B29C67F05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C44771D-97CB-84CA-277F-AD20F2C18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5D478FE-2D8E-B346-37D6-17EE771D76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F43C718-11A7-053F-639F-0EF539D3A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CD4FB64-9EED-440C-4A2C-E6D68A0DF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F1FF4BC-CBE1-0C1A-7962-C0094A068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E07E408-52EC-FA1B-5C5C-010600139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69036B-6C58-E14B-AC4F-329DD165F8C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8743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719D52-5158-34E0-928D-EC87E0B1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05352C2-3585-D3E4-EA09-1316A1570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87D244-5AF9-E91C-C630-F0A3C7F0D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81F6279-BCAF-34D7-DDF7-2B89CFF6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ED6859C-281E-9C48-BA7D-243024D5F41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57057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723D070-120B-1EFD-2727-ADA47C8B1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EBF1343-5D3A-2E38-4588-B943E368A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0F221B-5539-253D-FBDE-46BFD5A6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2467221-A2A7-0641-865B-F0A98B52552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793688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2EBB29-1C76-4CD0-400D-48F69C900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889EF9-80F5-FAE3-552C-10BCBCE61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E3B11B6-32CF-A488-A7FD-DD80D536C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7021F70-4185-32A9-ADFE-5FCEDA1F9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CA3E00-49F4-BF35-5814-686429FC8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C021C5-A3D1-EE02-60AD-38617EE4E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EA4738-81DC-9646-9685-EE76AACF5E6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573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2687D5-9B28-20AD-940E-DF607874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610A07-8FB8-794B-EB02-89D4785E1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A1F864-1DFC-6C52-90B4-A8B2C3B97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8DA95F-6294-2CFD-797A-92450C52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41E86A-B537-9140-DA75-0121547C2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B273DB3-7797-2248-83C8-05715B04273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07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7A76D-82F8-5B9F-F676-5FB2BB69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F6AA748-B023-5CCA-789D-83BD87ED52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1B00C01-5852-5BBB-E9FA-A8FAC109B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411C148-5907-117B-A3E1-AF37D5E5F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BC724B-9399-3335-4839-0B401260E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29F422-3A5E-ED78-41D7-2EB82A46A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9A37D6-B241-2B4F-9280-3559D9AB0B4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4089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195E84-9C81-5B24-20EE-7370368D3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A304DFB-246E-29F1-CD16-31F6F1D3C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939641-5E42-FED9-1CBF-3A82122B6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C8ADBC-0DD7-C68F-3896-2426154F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D9B776-6F86-5151-ACE9-8532BA351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21EFF1-41E6-814A-A7FF-2C920B29197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5564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08AD8CF-5F67-1A30-5A87-E968C3641B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80288" y="301625"/>
            <a:ext cx="2339975" cy="6718300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00C04F3-FC3D-4043-A708-8C0AFFE4A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0363" y="301625"/>
            <a:ext cx="6867525" cy="67183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37ACC8-E4EF-20A9-5C18-D3EEC9CAD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A62D95-B869-198A-FD26-682E0BCD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53A8A4-63B8-CA59-E269-54C6AA41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E729F9-DAC8-054E-9602-FA6F4428401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5115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CA8E99-8386-10C2-AC09-C4CA6ED33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053D84-3D05-94F6-3585-0315277BE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A77C27-9CDF-506F-2DCC-8B30F13FC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8BEE09-7CFC-7DB4-34C7-0DD34F2B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6E1CE2-252B-1F16-0906-3A8F1442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BC4B387-A782-A842-A976-0386C1EC0A6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05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4F1A94-85F4-A8DA-73EB-AB4AA0DF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842C1D-AB9B-66A7-C6BC-DC38C0AA9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39178F4-5554-5E5E-D6D2-D71789381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3EBA48A-7AA7-8969-ED9D-3C9E0DFE2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2B0A72-1178-0D07-73F3-1FA607518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14CF98-C80E-463D-0A1C-E46D79C4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8CC099F-0E83-9941-95D1-3802E3E8D23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4797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33D829-D05F-3825-C4A4-90998725D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937B36-FC68-C192-9CF2-E5E948CFA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141B168-8381-05F3-1EC0-AED618CE5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61285F-671F-8F61-EB81-D87569588D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CF8D927-66D6-4447-9A8B-E284EA07C1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54D3CFC-57DE-2F00-469A-D7D053264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045FF93-5EC4-1A41-FCB3-B31A4BD3C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CA890CC-07D4-460A-9503-AFDBB7AD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ABB566C-B566-D947-98B3-FD8D554ABE22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959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3F404D-A7EA-7CC9-F7C3-11ED7E16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23372B-215A-5C14-1E4B-98234537B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4B65749-A5C9-5CE7-DB84-EA4DDA34D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8521FC2-BC7E-D41E-DD74-EE158B05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AB0037F-F420-0D4E-AFDC-B8AAED37D1B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5107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C9614D6-6BB5-F2BC-B279-A07985F6C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39B9743-6CFE-AA99-A13E-5B057A0C7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23B0BA-9A27-C648-2FA2-85F870750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F3BBAA5-CC4C-2946-821D-E5DAD6CCE12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8609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C3FB83-9D42-33C7-8990-B6FC346A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F9A0BF-DA2C-335E-A3E3-BCD63CCC7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9FC46BD-7876-F132-9377-CBD15A071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5ACC4D6-AF3B-6469-099C-0B7C048F5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97CA470-C2E9-6982-BA60-402695AB8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35ACBB6-569D-D4AB-3D10-82861ACB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FA11C2-BDB6-A245-BC6A-BCAB2EFA2FC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96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6CE1C-174E-D7BB-7DB3-90703D3F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4563F3F-C8F5-FA35-4600-BBFC48347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E36E2D-D7CD-1536-653C-AB97F9438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DB210B-9A09-B659-D004-21C062BB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E02322-1F46-C69C-07E9-459627DFD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F5C74F-1022-EABC-BCA2-80AA2A0E6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1AF56B-F7AC-8041-B72E-939F9C13A14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901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724D44F-C5AB-9436-E7F6-A52B746E07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0F7A05-65C1-3DB4-2388-BD422378B5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C8AE78-9B01-403C-31D0-F7E704BFAD9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6DF62B-5EEF-1828-ED76-1FFCEE1D260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fr-F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17329A-7F7A-4DBC-2B8A-0997CD529B1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6E5F44B-7EC3-DF45-AE2F-B43D84E7F542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fr-FR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fr-FR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682693A2-E0A8-8806-EF2D-29FB9C86013B}"/>
              </a:ext>
            </a:extLst>
          </p:cNvPr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fr-FR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3" name="Forme libre 2">
            <a:extLst>
              <a:ext uri="{FF2B5EF4-FFF2-40B4-BE49-F238E27FC236}">
                <a16:creationId xmlns:a16="http://schemas.microsoft.com/office/drawing/2014/main" id="{2B6B15C0-8121-C68C-AC19-25CFF8AFCF1E}"/>
              </a:ext>
            </a:extLst>
          </p:cNvPr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fr-FR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4" name="Espace réservé du titre 3">
            <a:extLst>
              <a:ext uri="{FF2B5EF4-FFF2-40B4-BE49-F238E27FC236}">
                <a16:creationId xmlns:a16="http://schemas.microsoft.com/office/drawing/2014/main" id="{056B938D-D785-F3C1-0131-CF46D2E55C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8D825FF-EA6A-2448-DDBC-56B0F4D6BD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0000" y="1980000"/>
            <a:ext cx="9360000" cy="50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FB979610-03E2-8707-4126-5A766B33E95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360000" y="720000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l" rtl="0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E6B8D20-8EFE-D6EA-D442-083C59CD8CC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20000" y="720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fr-FR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8" name="Forme libre 7">
            <a:extLst>
              <a:ext uri="{FF2B5EF4-FFF2-40B4-BE49-F238E27FC236}">
                <a16:creationId xmlns:a16="http://schemas.microsoft.com/office/drawing/2014/main" id="{015619BF-ADA2-AD8B-AAB5-95F2B20A959E}"/>
              </a:ext>
            </a:extLst>
          </p:cNvPr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fr-FR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3CB9803-96B3-CEA8-1FC8-B054CEBAAEE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180000" y="6803999"/>
            <a:ext cx="720000" cy="72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lvl="0" algn="ctr" rtl="0" hangingPunct="0">
              <a:buNone/>
              <a:tabLst/>
              <a:defRPr lang="fr-FR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fld id="{CCFD319A-F9C7-AC4C-AE24-DEF4471E4894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hangingPunct="1">
        <a:tabLst/>
        <a:defRPr lang="fr-FR" sz="3600" b="1" i="0" u="none" strike="noStrike" kern="1200" cap="none">
          <a:ln>
            <a:noFill/>
          </a:ln>
          <a:solidFill>
            <a:srgbClr val="FFFFFF"/>
          </a:solidFill>
          <a:latin typeface="Source Sans Pro Black" pitchFamily="34"/>
        </a:defRPr>
      </a:lvl1pPr>
    </p:titleStyle>
    <p:bodyStyle>
      <a:lvl1pPr marL="0" marR="0" indent="0" rtl="0" hangingPunct="1">
        <a:spcBef>
          <a:spcPts val="0"/>
        </a:spcBef>
        <a:spcAft>
          <a:spcPts val="1414"/>
        </a:spcAft>
        <a:tabLst/>
        <a:defRPr lang="fr-FR" sz="3200" b="1" i="0" u="none" strike="noStrike" kern="1200" cap="none">
          <a:ln>
            <a:noFill/>
          </a:ln>
          <a:solidFill>
            <a:srgbClr val="2C3E50"/>
          </a:solidFill>
          <a:latin typeface="Source Sans Pro Semibold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ison-de-la-Simulation/HPC-DFE-Paris-Sacla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-gratuit.com/cours-fortran/apprendre-fortran-90-cours-pdf" TargetMode="External"/><Relationship Id="rId7" Type="http://schemas.openxmlformats.org/officeDocument/2006/relationships/hyperlink" Target="https://openclassrooms.com/en/courses/43538-reprenez-le-controle-a-laide-de-linu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idris.fr/formations/fortran/" TargetMode="External"/><Relationship Id="rId5" Type="http://schemas.openxmlformats.org/officeDocument/2006/relationships/hyperlink" Target="https://openclassrooms.com/fr/courses/1894236-programmez-avec-le-langage-c" TargetMode="External"/><Relationship Id="rId4" Type="http://schemas.openxmlformats.org/officeDocument/2006/relationships/hyperlink" Target="http://www.idris.fr/formations/c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png"/><Relationship Id="rId4" Type="http://schemas.openxmlformats.org/officeDocument/2006/relationships/hyperlink" Target="https://gcc.gnu.org/onlinedocs/gcc/Optimize-Options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500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38CDE8BA-57EF-4BD9-7BA7-A50D58D5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9FD0D62-38E0-C040-A9A5-40FB7F1856EE}" type="slidenum">
              <a:t>1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DC82D21-7CAA-0202-CEC0-D59EC1E4175D}"/>
              </a:ext>
            </a:extLst>
          </p:cNvPr>
          <p:cNvSpPr txBox="1"/>
          <p:nvPr/>
        </p:nvSpPr>
        <p:spPr>
          <a:xfrm>
            <a:off x="432000" y="2099160"/>
            <a:ext cx="9216000" cy="1464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4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Introduction au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4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Calcul Haute Performance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5F1BB35-7743-21AB-CB9D-BD6ADDDB9282}"/>
              </a:ext>
            </a:extLst>
          </p:cNvPr>
          <p:cNvSpPr txBox="1"/>
          <p:nvPr/>
        </p:nvSpPr>
        <p:spPr>
          <a:xfrm>
            <a:off x="432000" y="4259520"/>
            <a:ext cx="9216000" cy="636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3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année 2020/2021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BBB1A76-6F3D-E50C-5835-A8588F1EACAC}"/>
              </a:ext>
            </a:extLst>
          </p:cNvPr>
          <p:cNvSpPr txBox="1"/>
          <p:nvPr/>
        </p:nvSpPr>
        <p:spPr>
          <a:xfrm>
            <a:off x="432000" y="5555520"/>
            <a:ext cx="9216000" cy="7794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Mathieu Lobet, Maison de la Simulation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Mathieu.lobet@cea.fr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6052359B-421A-B62E-3318-093B8AA67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580C6D-40F7-9444-8554-56439763C8F8}" type="slidenum">
              <a:t>10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AFAF35E-22A4-C436-1CBA-4239ECE3E002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Les métiers du HPC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0D82855-638C-658E-B8D4-B2EFF6449769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8D7A326-0FCF-6B7E-15E0-20FB974FA3E2}"/>
              </a:ext>
            </a:extLst>
          </p:cNvPr>
          <p:cNvSpPr txBox="1"/>
          <p:nvPr/>
        </p:nvSpPr>
        <p:spPr>
          <a:xfrm>
            <a:off x="359999" y="1677285"/>
            <a:ext cx="9451265" cy="551621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Postes ingénieur R&amp;D faisant appel à la modélisation numérique : ingénieur calcul, CFD, matériaux, chimie...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Postes de recherche faisant appel à la modélisation numérique : CFD, astrophysique, fusion, chimie, biologie…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Poste ingénieur prédiction/statistique : finance, assurance...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Ingénieur en traitement des données </a:t>
            </a:r>
            <a:r>
              <a:rPr lang="fr-FR" sz="1800" b="0" i="1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(big data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)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Ingénieur en intelligence artificielle (</a:t>
            </a:r>
            <a:r>
              <a:rPr lang="fr-FR" sz="1800" b="0" i="1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machine </a:t>
            </a:r>
            <a:r>
              <a:rPr lang="fr-FR" sz="1800" b="0" i="1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learning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, </a:t>
            </a:r>
            <a:r>
              <a:rPr lang="fr-FR" sz="1800" b="0" i="1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deep</a:t>
            </a:r>
            <a:r>
              <a:rPr lang="fr-FR" sz="1800" b="0" i="1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</a:t>
            </a:r>
            <a:r>
              <a:rPr lang="fr-FR" sz="1800" b="0" i="1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learning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)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Ingénieurs rendu physique pour l’animation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Optimisation dans le jeu vidéo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8077219C-C746-834D-A341-785F73981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97BAEC-43D3-564A-BBEA-E8399F4A1A75}" type="slidenum">
              <a:t>11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4BB30E-3D79-BFC8-9799-CAE9763BECA5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Un peu d’histoire : 1940-1960, les prémices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09917C5-E9D0-9DFB-5319-FF1B9A5E0137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0FE0615-2A8C-066F-B194-1A8080B2D097}"/>
              </a:ext>
            </a:extLst>
          </p:cNvPr>
          <p:cNvSpPr txBox="1"/>
          <p:nvPr/>
        </p:nvSpPr>
        <p:spPr>
          <a:xfrm>
            <a:off x="294480" y="1663919"/>
            <a:ext cx="9504428" cy="1019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L’histoire des ordinateurs démarrent doucement un peu avant la seconde guerre mondiale et voit ses premiers systèmes appliqués (</a:t>
            </a:r>
            <a:r>
              <a:rPr lang="fr-FR" sz="18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électro-mécanique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ou électronique) pendant la guerre.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879C955A-E117-3F00-7D6A-E6D2B4426FD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8000" y="2772000"/>
            <a:ext cx="4381200" cy="33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FBB1895-114F-4D39-AFEC-CAF3C3353410}"/>
              </a:ext>
            </a:extLst>
          </p:cNvPr>
          <p:cNvSpPr txBox="1"/>
          <p:nvPr/>
        </p:nvSpPr>
        <p:spPr>
          <a:xfrm>
            <a:off x="468000" y="6120000"/>
            <a:ext cx="4381200" cy="61102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ENIAC (1945), l’un des premiers ordinateurs électroniques – 50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Kflops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, 150 kW - USA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D4A3ECF3-A186-2A3D-3F1C-AF1D874B54A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051520" y="2808000"/>
            <a:ext cx="4416480" cy="33123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5EE4121-6C6F-3E72-8473-A5E97E88F63A}"/>
              </a:ext>
            </a:extLst>
          </p:cNvPr>
          <p:cNvSpPr txBox="1"/>
          <p:nvPr/>
        </p:nvSpPr>
        <p:spPr>
          <a:xfrm>
            <a:off x="5051520" y="6120360"/>
            <a:ext cx="4290188" cy="61102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Z3 (1941), ordinateur électromécanique allemand – 20 flops, 4 kW - Allemagne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D47BA546-B7E8-1E86-4E44-59F7D858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EA1F1B-8AD3-6048-AFB4-299A4AD168E9}" type="slidenum">
              <a:t>12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2E616B5-7DC0-F50E-1FEF-6C08E58B6A3E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1960 – 1970 : la naissance d’une industrie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BB22582-ACC0-5E5C-0849-DEE365FCB9D5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BAADC3F-0EF5-DFDF-8FA6-95E37D5CDB3B}"/>
              </a:ext>
            </a:extLst>
          </p:cNvPr>
          <p:cNvSpPr txBox="1"/>
          <p:nvPr/>
        </p:nvSpPr>
        <p:spPr>
          <a:xfrm>
            <a:off x="294480" y="1663919"/>
            <a:ext cx="9605520" cy="71515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L’émergence des super-ordinateurs destinés au calcul scientifique au sens propre se fait au début des années 60. C’est aussi la naissance du Fortran.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798866-DA9F-4959-1F5F-CE7DA365DD77}"/>
              </a:ext>
            </a:extLst>
          </p:cNvPr>
          <p:cNvSpPr txBox="1"/>
          <p:nvPr/>
        </p:nvSpPr>
        <p:spPr>
          <a:xfrm>
            <a:off x="396000" y="6012000"/>
            <a:ext cx="4428000" cy="61102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CDC 6600 (1964), l’un des premiers vrais succès en terme de HPC – 0,5 Mflops, 30 kW - USA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D12B2E6-4FFE-4416-BA57-096498A2DBB5}"/>
              </a:ext>
            </a:extLst>
          </p:cNvPr>
          <p:cNvSpPr txBox="1"/>
          <p:nvPr/>
        </p:nvSpPr>
        <p:spPr>
          <a:xfrm>
            <a:off x="5051520" y="6084360"/>
            <a:ext cx="4596480" cy="1121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ILLIAC IV (1966), premier ordinateur conçu pour être parallèle, utilise le concept de vectorisation, premier à être connecté à l’ancêtre d’internet – 50 Mflops - USA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BC4F0658-2E40-A267-8ED4-1FD363D61DB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6920" y="2736000"/>
            <a:ext cx="4447080" cy="3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EB993B1A-65B3-1A28-D37E-E2DD1F68FC5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86160" y="2593440"/>
            <a:ext cx="4461840" cy="334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numéro de diapositive 3">
            <a:extLst>
              <a:ext uri="{FF2B5EF4-FFF2-40B4-BE49-F238E27FC236}">
                <a16:creationId xmlns:a16="http://schemas.microsoft.com/office/drawing/2014/main" id="{0696695B-18DF-16F7-4978-EB0E5F521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542B30F-3D35-3045-A391-D0AE5CD11CC3}" type="slidenum">
              <a:t>13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8F555D9-1EF7-7F41-D5C5-3C841B51D716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1970-1990 : l’ère des machines vectorielles et de Cray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D414003-1FBF-F03D-B3A5-C55AECC1C857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16ADCAB-877D-58AA-D927-08CDEB7522F5}"/>
              </a:ext>
            </a:extLst>
          </p:cNvPr>
          <p:cNvSpPr txBox="1"/>
          <p:nvPr/>
        </p:nvSpPr>
        <p:spPr>
          <a:xfrm>
            <a:off x="294480" y="1663919"/>
            <a:ext cx="9593280" cy="71515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</a:pPr>
            <a:r>
              <a:rPr lang="fr-FR" sz="18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Cray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, l’un des concepteurs du CDC, va fonder sa société et devenir l’un des leaders du marché pendant 15 ans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AEA6F3B-1511-3589-4F59-E9F0A5CF410B}"/>
              </a:ext>
            </a:extLst>
          </p:cNvPr>
          <p:cNvSpPr txBox="1"/>
          <p:nvPr/>
        </p:nvSpPr>
        <p:spPr>
          <a:xfrm>
            <a:off x="396000" y="6083999"/>
            <a:ext cx="4262497" cy="1121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Cray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1 (1975), vectorisation très efficace, puissance équivalente à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l’iphone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1, à la fois esthétique et performant – 160 Mflops, 115 kW - USA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C5E8E3F-4917-D2E8-3470-6B2425ECFCC4}"/>
              </a:ext>
            </a:extLst>
          </p:cNvPr>
          <p:cNvSpPr txBox="1"/>
          <p:nvPr/>
        </p:nvSpPr>
        <p:spPr>
          <a:xfrm>
            <a:off x="5051520" y="6084360"/>
            <a:ext cx="4710240" cy="87109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Cray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Y-MP (1988), 2 à 8 processeurs vectoriels à mémoire partagée, 333 Mflops par processeur, puissance équivalente à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l’iphone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5 –  2.6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Gflops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- USA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4B7490D3-3F63-3956-7D17-C1AD7FF6E84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2000" y="2412000"/>
            <a:ext cx="3942720" cy="349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40DFB72D-AE73-CBA0-B063-86F083FDE39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384000" y="2088000"/>
            <a:ext cx="1368000" cy="13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">
            <a:extLst>
              <a:ext uri="{FF2B5EF4-FFF2-40B4-BE49-F238E27FC236}">
                <a16:creationId xmlns:a16="http://schemas.microsoft.com/office/drawing/2014/main" id="{78B4A5C9-B301-4840-A918-468171A7060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112000" y="2412000"/>
            <a:ext cx="4649760" cy="349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">
            <a:extLst>
              <a:ext uri="{FF2B5EF4-FFF2-40B4-BE49-F238E27FC236}">
                <a16:creationId xmlns:a16="http://schemas.microsoft.com/office/drawing/2014/main" id="{B805506A-419D-9483-CF92-D908211679B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9288000" y="2088000"/>
            <a:ext cx="599760" cy="12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3">
            <a:extLst>
              <a:ext uri="{FF2B5EF4-FFF2-40B4-BE49-F238E27FC236}">
                <a16:creationId xmlns:a16="http://schemas.microsoft.com/office/drawing/2014/main" id="{F4B6499A-7D68-A3FE-7A76-28FDFFE09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96CB54-919A-CB4A-AA08-D9024E338ED1}" type="slidenum">
              <a:t>14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B24E235-2B17-1BBB-D0B8-0B726E519CF2}"/>
              </a:ext>
            </a:extLst>
          </p:cNvPr>
          <p:cNvSpPr txBox="1"/>
          <p:nvPr/>
        </p:nvSpPr>
        <p:spPr>
          <a:xfrm>
            <a:off x="360000" y="360000"/>
            <a:ext cx="9432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1990 -aujourd’hui : le parallélisme massif distribué et la convergence avec l’industrie de la micro-informatique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5802FDB-62E8-2684-3A3B-63F970436232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BDDEB59-0559-E35C-D847-D565DF9B972A}"/>
              </a:ext>
            </a:extLst>
          </p:cNvPr>
          <p:cNvSpPr txBox="1"/>
          <p:nvPr/>
        </p:nvSpPr>
        <p:spPr>
          <a:xfrm>
            <a:off x="294480" y="1663919"/>
            <a:ext cx="9281520" cy="71515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D’un point de vue économique et technique, il devient de plus intéressant de mettre en réseau des processeurs aux technologies issues du grand public.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604AB0-BFED-C268-28CD-61A020502F6A}"/>
              </a:ext>
            </a:extLst>
          </p:cNvPr>
          <p:cNvSpPr txBox="1"/>
          <p:nvPr/>
        </p:nvSpPr>
        <p:spPr>
          <a:xfrm>
            <a:off x="396000" y="6012000"/>
            <a:ext cx="4331520" cy="87109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CM 5 (1993), 1024 processeurs, premier au top 500 en 1993, puissance équivalente à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l’iphone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7 – 131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Gflops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- USA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AA68FD-AE32-B4DC-7826-E3EA3D63FAA2}"/>
              </a:ext>
            </a:extLst>
          </p:cNvPr>
          <p:cNvSpPr txBox="1"/>
          <p:nvPr/>
        </p:nvSpPr>
        <p:spPr>
          <a:xfrm>
            <a:off x="5051520" y="5976360"/>
            <a:ext cx="4524480" cy="87109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Un exemple surprenant est la construction de véritables cluster de PS3 dans les années 2007-2010 grâce au processeur CELL d’IBM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2287274B-BA5D-C2F6-A250-7AF5D64EDE5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8048" t="322" r="7859"/>
          <a:stretch>
            <a:fillRect/>
          </a:stretch>
        </p:blipFill>
        <p:spPr>
          <a:xfrm>
            <a:off x="432000" y="2592000"/>
            <a:ext cx="4248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D91162BD-C9B1-10BA-A1B8-A6E7ADB028A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12000" y="2520000"/>
            <a:ext cx="4464000" cy="334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">
            <a:extLst>
              <a:ext uri="{FF2B5EF4-FFF2-40B4-BE49-F238E27FC236}">
                <a16:creationId xmlns:a16="http://schemas.microsoft.com/office/drawing/2014/main" id="{5874B525-5AC9-2A5A-CF7F-287815F1F35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00000" y="2450160"/>
            <a:ext cx="1293840" cy="1293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DAC774FF-5C20-EA55-D5B9-8851FE7C5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81D77B2-743F-A34A-A9DB-62D70C18E8C6}" type="slidenum">
              <a:t>15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5BD94F9-1737-2C7F-CB00-09BC4F8A6E07}"/>
              </a:ext>
            </a:extLst>
          </p:cNvPr>
          <p:cNvSpPr txBox="1"/>
          <p:nvPr/>
        </p:nvSpPr>
        <p:spPr>
          <a:xfrm>
            <a:off x="360000" y="360000"/>
            <a:ext cx="9263158" cy="92315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2010-aujourd’hui : le retour en grâce de la vectorisation et du multi-</a:t>
            </a:r>
            <a:r>
              <a:rPr lang="fr-FR" sz="2400" b="0" i="0" u="none" strike="noStrike" kern="1200" cap="none" dirty="0" err="1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coeur</a:t>
            </a:r>
            <a:endParaRPr lang="fr-FR" sz="2400" b="0" i="0" u="none" strike="noStrike" kern="1200" cap="none" dirty="0">
              <a:ln>
                <a:noFill/>
              </a:ln>
              <a:solidFill>
                <a:srgbClr val="FFFFFF"/>
              </a:solidFill>
              <a:latin typeface="Clear Sans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7C1B039-2071-3EA0-36BE-C3B01454D346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F52BAAF-3F1F-03FD-4180-70F4FC98BD28}"/>
              </a:ext>
            </a:extLst>
          </p:cNvPr>
          <p:cNvSpPr txBox="1"/>
          <p:nvPr/>
        </p:nvSpPr>
        <p:spPr>
          <a:xfrm>
            <a:off x="294480" y="1663919"/>
            <a:ext cx="9605520" cy="71515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Les processeurs deviennent multi-</a:t>
            </a:r>
            <a:r>
              <a:rPr lang="fr-FR" sz="18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coeur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et les registres vectoriels grossissent comme c’était le cas sur les machines </a:t>
            </a:r>
            <a:r>
              <a:rPr lang="fr-FR" sz="18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Cray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mais condensé dans une simple puce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D7AF394-5C21-979C-278C-11645D0A7679}"/>
              </a:ext>
            </a:extLst>
          </p:cNvPr>
          <p:cNvSpPr txBox="1"/>
          <p:nvPr/>
        </p:nvSpPr>
        <p:spPr>
          <a:xfrm>
            <a:off x="396000" y="6012000"/>
            <a:ext cx="4331520" cy="1121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 processeur Intel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Broadwell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(2014) est l’un des succès majeurs d’Intel sur le marché du HPC (jusqu’à 22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coeurs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, 44 threads en dual socket, registre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vecto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de 4 doubles)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0ABEE9-D1DB-310B-C46D-8A3600E0ED24}"/>
              </a:ext>
            </a:extLst>
          </p:cNvPr>
          <p:cNvSpPr txBox="1"/>
          <p:nvPr/>
        </p:nvSpPr>
        <p:spPr>
          <a:xfrm>
            <a:off x="5051519" y="5976360"/>
            <a:ext cx="4571639" cy="113116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 Xeon Phi est une tentative de rupture d’Intel avec un processor dit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many-core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équippé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de 68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coeurs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à longs registres vectoriels de 8 doubles. Le succès en terme de performance restera mitigé.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39A2AA3E-DA1C-1894-8CCB-1F198415100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88000" y="2916000"/>
            <a:ext cx="2951999" cy="2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43D03117-0E92-E12B-0EA1-F2DB88C9AB8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48360" y="2951999"/>
            <a:ext cx="4571640" cy="257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CF6A4FC3-92ED-8FE8-09DF-B0EAE9DEF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EB1E5C-A1B0-754F-9A2C-5E70E2E2A642}" type="slidenum">
              <a:t>16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46AD0D8-E0D5-5B69-B237-E9301C326118}"/>
              </a:ext>
            </a:extLst>
          </p:cNvPr>
          <p:cNvSpPr txBox="1"/>
          <p:nvPr/>
        </p:nvSpPr>
        <p:spPr>
          <a:xfrm>
            <a:off x="359999" y="360000"/>
            <a:ext cx="9414195" cy="92315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2010 – aujourd’hui : l’émergence de la technologie GPU et des accélérateurs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CAE2239-6A3B-422C-CB45-0249030A2CEF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948341-962F-CDD8-901C-DC8ABD034BDC}"/>
              </a:ext>
            </a:extLst>
          </p:cNvPr>
          <p:cNvSpPr txBox="1"/>
          <p:nvPr/>
        </p:nvSpPr>
        <p:spPr>
          <a:xfrm>
            <a:off x="294480" y="1663919"/>
            <a:ext cx="9569520" cy="86363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La technologie GPU offre des ratios performance, prix, consommation électrique supérieur à la techno CPU pour des applications données. Beaucoup de calculateurs parmi les plus puissants au monde utilisent cette technologie.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C77FD06-1D36-8417-9BB9-B35CC0DD5F86}"/>
              </a:ext>
            </a:extLst>
          </p:cNvPr>
          <p:cNvSpPr txBox="1"/>
          <p:nvPr/>
        </p:nvSpPr>
        <p:spPr>
          <a:xfrm>
            <a:off x="360000" y="6012000"/>
            <a:ext cx="4464000" cy="87109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NVIDIA est le leader du marché HPC avec l’architecture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Ampere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 Un seul GPU offre une puissance de 10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Tflops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en double précision.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779364C-3A4F-74F2-BB81-CA21E642A62E}"/>
              </a:ext>
            </a:extLst>
          </p:cNvPr>
          <p:cNvSpPr txBox="1"/>
          <p:nvPr/>
        </p:nvSpPr>
        <p:spPr>
          <a:xfrm>
            <a:off x="5051520" y="5976360"/>
            <a:ext cx="4812480" cy="87109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Summit est le super-calculateur américain le plus puissant équipé de 28 000 cartes NVIDIA Volta 100 pour une puissance totale de 150 Pflops.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78D1B334-50C9-8445-DB3B-DDA5FA85D1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6440" y="3311999"/>
            <a:ext cx="4417560" cy="22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254001D7-DB22-B208-FEBC-9750CB640D3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019840" y="3024000"/>
            <a:ext cx="4844160" cy="2724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DDB63650-A251-8119-62F3-579C591EF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EB6C119-7280-FA46-801A-ABEF1F2E1803}" type="slidenum">
              <a:t>17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8C0D6C4-2494-2A15-2793-25EEAD9AAFB6}"/>
              </a:ext>
            </a:extLst>
          </p:cNvPr>
          <p:cNvSpPr txBox="1"/>
          <p:nvPr/>
        </p:nvSpPr>
        <p:spPr>
          <a:xfrm>
            <a:off x="360000" y="360000"/>
            <a:ext cx="9432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2020 : la course à l’Exascale et l’émergence de nouveaux acteurs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F284CAC-A972-805B-6D91-B441D48EE1EF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F5C549F-886A-4C93-D0AB-088F9D9F8715}"/>
              </a:ext>
            </a:extLst>
          </p:cNvPr>
          <p:cNvSpPr txBox="1"/>
          <p:nvPr/>
        </p:nvSpPr>
        <p:spPr>
          <a:xfrm>
            <a:off x="294480" y="1663919"/>
            <a:ext cx="9569520" cy="61102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Dans une philosophie d’indépendance et de compétition exacerbée entre les grandes puissances du HPC(USA, Chine, Europe, Japon), la technologie RISC/ARM a refait son retour dans la course à la puissance.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62D2A22-96C6-AC77-0CA0-8E8F3EC03036}"/>
              </a:ext>
            </a:extLst>
          </p:cNvPr>
          <p:cNvSpPr txBox="1"/>
          <p:nvPr/>
        </p:nvSpPr>
        <p:spPr>
          <a:xfrm>
            <a:off x="360000" y="6012000"/>
            <a:ext cx="4320000" cy="113116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La technologie ARM bien connue de nos mobiles investit aujourd’hui le secteur du HPC et du cloud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computing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avec des arguments de coût, puissance et consommation énergétique.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24A24BF-295D-38DF-5A35-E51805EA5584}"/>
              </a:ext>
            </a:extLst>
          </p:cNvPr>
          <p:cNvSpPr txBox="1"/>
          <p:nvPr/>
        </p:nvSpPr>
        <p:spPr>
          <a:xfrm>
            <a:off x="5051520" y="5976360"/>
            <a:ext cx="4740480" cy="99266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300"/>
            </a:pPr>
            <a:r>
              <a:rPr lang="fr-FR" sz="13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 FUGAKU, le super-ordinateur le plus puissant du monde (416 </a:t>
            </a:r>
            <a:r>
              <a:rPr lang="fr-FR" sz="13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Pflops</a:t>
            </a:r>
            <a:r>
              <a:rPr lang="fr-FR" sz="13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), est équipé de cette technologie développé ici par Fujitsu. Le processeur ARM le plus puissant est le Fujitsu A64FX.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1042822D-E84F-DC0C-074B-44CE000997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0" y="3145679"/>
            <a:ext cx="4392000" cy="2470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F8E794FB-75B8-B141-E5C5-3FDBA5DA6C1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896000" y="3168000"/>
            <a:ext cx="4896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F9915BA3-3F84-9947-92FA-A8E3836CB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3AF272-5E5B-464B-BF4D-2D5A28911544}" type="slidenum">
              <a:t>18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7D738BE-2533-EF79-3108-E73E19D6488C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Machine parallèle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Parallel machine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4B59C16-CE38-83CB-57C6-0B44A85C41FE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5877C1-5205-C33C-9765-B6022000974A}"/>
              </a:ext>
            </a:extLst>
          </p:cNvPr>
          <p:cNvSpPr txBox="1"/>
          <p:nvPr/>
        </p:nvSpPr>
        <p:spPr>
          <a:xfrm>
            <a:off x="1512001" y="2751839"/>
            <a:ext cx="7829708" cy="71515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Une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machine parallèle </a:t>
            </a: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est aujourd’hui tout simplement une machine composée de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plusieurs unités de calcul</a:t>
            </a: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.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AD7C202D-5FCE-5340-C171-BB8D4998A64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40000" y="2772000"/>
            <a:ext cx="827999" cy="82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2E20AD17-CC98-74B6-A808-38FDBFD2CAE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8000" y="4248000"/>
            <a:ext cx="648000" cy="6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95376F9-C3A5-2591-6C8F-33CBC6E6FE4C}"/>
              </a:ext>
            </a:extLst>
          </p:cNvPr>
          <p:cNvSpPr txBox="1"/>
          <p:nvPr/>
        </p:nvSpPr>
        <p:spPr>
          <a:xfrm>
            <a:off x="1512000" y="4012200"/>
            <a:ext cx="7920625" cy="102728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Les processeurs de nos ordinateurs, de téléphones portables ou les cartes graphiques sont tous aujourd’hui des composants parallèles car composés de plusieurs cœurs de calcul.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numéro de diapositive 3">
            <a:extLst>
              <a:ext uri="{FF2B5EF4-FFF2-40B4-BE49-F238E27FC236}">
                <a16:creationId xmlns:a16="http://schemas.microsoft.com/office/drawing/2014/main" id="{1A0E1CF0-F42C-EE93-CF07-11AEE119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54D58CF-DFFA-A04A-AF45-FABBBC61B897}" type="slidenum">
              <a:t>19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F36833D-4E76-E122-BC49-F2EDD3F874F8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Ordinateur de bureau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0231264-BC61-D6BC-3D71-8AE2C43288F5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Forme libre 3">
            <a:extLst>
              <a:ext uri="{FF2B5EF4-FFF2-40B4-BE49-F238E27FC236}">
                <a16:creationId xmlns:a16="http://schemas.microsoft.com/office/drawing/2014/main" id="{B63CE286-EA83-2663-EC10-976683FDE017}"/>
              </a:ext>
            </a:extLst>
          </p:cNvPr>
          <p:cNvSpPr/>
          <p:nvPr/>
        </p:nvSpPr>
        <p:spPr>
          <a:xfrm>
            <a:off x="864000" y="2628000"/>
            <a:ext cx="4464000" cy="1872000"/>
          </a:xfrm>
          <a:custGeom>
            <a:avLst>
              <a:gd name="f0" fmla="val 185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Forme libre 4">
            <a:extLst>
              <a:ext uri="{FF2B5EF4-FFF2-40B4-BE49-F238E27FC236}">
                <a16:creationId xmlns:a16="http://schemas.microsoft.com/office/drawing/2014/main" id="{3BFD586B-1D31-47B1-38D2-200C3CC79881}"/>
              </a:ext>
            </a:extLst>
          </p:cNvPr>
          <p:cNvSpPr/>
          <p:nvPr/>
        </p:nvSpPr>
        <p:spPr>
          <a:xfrm>
            <a:off x="2520000" y="3491999"/>
            <a:ext cx="540000" cy="540000"/>
          </a:xfrm>
          <a:custGeom>
            <a:avLst>
              <a:gd name="f0" fmla="val 369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Forme libre 5">
            <a:extLst>
              <a:ext uri="{FF2B5EF4-FFF2-40B4-BE49-F238E27FC236}">
                <a16:creationId xmlns:a16="http://schemas.microsoft.com/office/drawing/2014/main" id="{BDC65A02-5108-C035-71B0-2DE22FA51461}"/>
              </a:ext>
            </a:extLst>
          </p:cNvPr>
          <p:cNvSpPr/>
          <p:nvPr/>
        </p:nvSpPr>
        <p:spPr>
          <a:xfrm>
            <a:off x="3168360" y="3492359"/>
            <a:ext cx="540000" cy="540000"/>
          </a:xfrm>
          <a:custGeom>
            <a:avLst>
              <a:gd name="f0" fmla="val 369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5DF219AF-156E-2358-9E3F-B59C36C81524}"/>
              </a:ext>
            </a:extLst>
          </p:cNvPr>
          <p:cNvSpPr/>
          <p:nvPr/>
        </p:nvSpPr>
        <p:spPr>
          <a:xfrm>
            <a:off x="3816720" y="3492720"/>
            <a:ext cx="540000" cy="540000"/>
          </a:xfrm>
          <a:custGeom>
            <a:avLst>
              <a:gd name="f0" fmla="val 369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orme libre 7">
            <a:extLst>
              <a:ext uri="{FF2B5EF4-FFF2-40B4-BE49-F238E27FC236}">
                <a16:creationId xmlns:a16="http://schemas.microsoft.com/office/drawing/2014/main" id="{DE82638F-B7DB-6100-C32F-9E9A70F83955}"/>
              </a:ext>
            </a:extLst>
          </p:cNvPr>
          <p:cNvSpPr/>
          <p:nvPr/>
        </p:nvSpPr>
        <p:spPr>
          <a:xfrm>
            <a:off x="4465080" y="3493080"/>
            <a:ext cx="540000" cy="540000"/>
          </a:xfrm>
          <a:custGeom>
            <a:avLst>
              <a:gd name="f0" fmla="val 369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8C03C04-C26D-C06D-02C0-DE58967BCBF0}"/>
              </a:ext>
            </a:extLst>
          </p:cNvPr>
          <p:cNvSpPr txBox="1"/>
          <p:nvPr/>
        </p:nvSpPr>
        <p:spPr>
          <a:xfrm>
            <a:off x="2736000" y="2772000"/>
            <a:ext cx="2160000" cy="4348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Processeur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DAB8AE6-2D25-5690-6B47-087989AB8B58}"/>
              </a:ext>
            </a:extLst>
          </p:cNvPr>
          <p:cNvSpPr txBox="1"/>
          <p:nvPr/>
        </p:nvSpPr>
        <p:spPr>
          <a:xfrm>
            <a:off x="2268000" y="4068360"/>
            <a:ext cx="3024000" cy="431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Cœur/unité de calcul</a:t>
            </a:r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B6718DA5-096F-23C9-57BA-E2A2EAC40195}"/>
              </a:ext>
            </a:extLst>
          </p:cNvPr>
          <p:cNvSpPr/>
          <p:nvPr/>
        </p:nvSpPr>
        <p:spPr>
          <a:xfrm>
            <a:off x="5868360" y="2628360"/>
            <a:ext cx="3456000" cy="1872000"/>
          </a:xfrm>
          <a:custGeom>
            <a:avLst>
              <a:gd name="f0" fmla="val 185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4DF35E-40D5-E2E0-A1A4-F38DBF034BDE}"/>
              </a:ext>
            </a:extLst>
          </p:cNvPr>
          <p:cNvSpPr txBox="1"/>
          <p:nvPr/>
        </p:nvSpPr>
        <p:spPr>
          <a:xfrm>
            <a:off x="6048000" y="2772000"/>
            <a:ext cx="3168000" cy="7794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GPU (carte graphique)</a:t>
            </a:r>
          </a:p>
        </p:txBody>
      </p:sp>
      <p:sp>
        <p:nvSpPr>
          <p:cNvPr id="13" name="Forme libre 12">
            <a:extLst>
              <a:ext uri="{FF2B5EF4-FFF2-40B4-BE49-F238E27FC236}">
                <a16:creationId xmlns:a16="http://schemas.microsoft.com/office/drawing/2014/main" id="{424EDEB5-ED1B-2AB3-FA38-10653F98B8D5}"/>
              </a:ext>
            </a:extLst>
          </p:cNvPr>
          <p:cNvSpPr/>
          <p:nvPr/>
        </p:nvSpPr>
        <p:spPr>
          <a:xfrm>
            <a:off x="792000" y="4932360"/>
            <a:ext cx="4536360" cy="1007640"/>
          </a:xfrm>
          <a:custGeom>
            <a:avLst>
              <a:gd name="f0" fmla="val 412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F38EC21-A619-A71C-50AF-A53F876C9AD6}"/>
              </a:ext>
            </a:extLst>
          </p:cNvPr>
          <p:cNvSpPr txBox="1"/>
          <p:nvPr/>
        </p:nvSpPr>
        <p:spPr>
          <a:xfrm>
            <a:off x="2520000" y="5076000"/>
            <a:ext cx="2160000" cy="7794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Mémoire vive (RAM)</a:t>
            </a:r>
          </a:p>
        </p:txBody>
      </p:sp>
      <p:sp>
        <p:nvSpPr>
          <p:cNvPr id="15" name="Connecteur droit 14">
            <a:extLst>
              <a:ext uri="{FF2B5EF4-FFF2-40B4-BE49-F238E27FC236}">
                <a16:creationId xmlns:a16="http://schemas.microsoft.com/office/drawing/2014/main" id="{7C9B088C-C430-53B5-848F-9ACD581098AD}"/>
              </a:ext>
            </a:extLst>
          </p:cNvPr>
          <p:cNvSpPr/>
          <p:nvPr/>
        </p:nvSpPr>
        <p:spPr>
          <a:xfrm>
            <a:off x="3600000" y="4500000"/>
            <a:ext cx="0" cy="43236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63D5B09F-BA91-6261-FC6D-7802527327F3}"/>
              </a:ext>
            </a:extLst>
          </p:cNvPr>
          <p:cNvSpPr/>
          <p:nvPr/>
        </p:nvSpPr>
        <p:spPr>
          <a:xfrm>
            <a:off x="5328000" y="3491999"/>
            <a:ext cx="54036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17" name="">
            <a:extLst>
              <a:ext uri="{FF2B5EF4-FFF2-40B4-BE49-F238E27FC236}">
                <a16:creationId xmlns:a16="http://schemas.microsoft.com/office/drawing/2014/main" id="{A20096B6-70CF-27F8-E787-917E8E5B399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40000" y="3131640"/>
            <a:ext cx="1512360" cy="1512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">
            <a:extLst>
              <a:ext uri="{FF2B5EF4-FFF2-40B4-BE49-F238E27FC236}">
                <a16:creationId xmlns:a16="http://schemas.microsoft.com/office/drawing/2014/main" id="{FEEC3FBA-E69A-3B9A-5A51-E2EB1AD2839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07999" y="2916000"/>
            <a:ext cx="1218960" cy="121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">
            <a:extLst>
              <a:ext uri="{FF2B5EF4-FFF2-40B4-BE49-F238E27FC236}">
                <a16:creationId xmlns:a16="http://schemas.microsoft.com/office/drawing/2014/main" id="{EBCAFCB6-E829-129E-A83B-D3F68CB71C7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 rot="5400000">
            <a:off x="1152001" y="4932000"/>
            <a:ext cx="1007999" cy="100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">
            <a:extLst>
              <a:ext uri="{FF2B5EF4-FFF2-40B4-BE49-F238E27FC236}">
                <a16:creationId xmlns:a16="http://schemas.microsoft.com/office/drawing/2014/main" id="{E6DEC6EC-F802-18BA-0E2A-B21632F77A8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371280" y="5148000"/>
            <a:ext cx="2376720" cy="15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7C7B2698-A6DC-69DC-575A-BB2AF3716471}"/>
              </a:ext>
            </a:extLst>
          </p:cNvPr>
          <p:cNvSpPr txBox="1"/>
          <p:nvPr/>
        </p:nvSpPr>
        <p:spPr>
          <a:xfrm>
            <a:off x="792000" y="1767240"/>
            <a:ext cx="8568000" cy="536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 simple ordinateur portable ou de bureau est déjà une machine parallèle.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F1EFA554-E7F5-E71E-A60F-80ACCF3E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289BD3-A8D1-E24B-B19B-B9A63804430C}" type="slidenum">
              <a:t>2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F1566BD-AAEF-4FBA-BC2C-26C3F11323CA}"/>
              </a:ext>
            </a:extLst>
          </p:cNvPr>
          <p:cNvSpPr txBox="1"/>
          <p:nvPr/>
        </p:nvSpPr>
        <p:spPr>
          <a:xfrm>
            <a:off x="360000" y="360000"/>
            <a:ext cx="8640000" cy="501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Ce cours est libre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B646D2D-D973-C76A-46DA-3A604A707D35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- Introduction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0B40B2E-3D69-36DD-DF33-42FB91C7E87C}"/>
              </a:ext>
            </a:extLst>
          </p:cNvPr>
          <p:cNvSpPr txBox="1"/>
          <p:nvPr/>
        </p:nvSpPr>
        <p:spPr>
          <a:xfrm>
            <a:off x="1044000" y="5184000"/>
            <a:ext cx="7920000" cy="7794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cap="none">
                <a:ln>
                  <a:noFill/>
                </a:ln>
                <a:solidFill>
                  <a:srgbClr val="3465A4"/>
                </a:solidFill>
                <a:latin typeface="Clear Sans Light" pitchFamily="34"/>
                <a:ea typeface="Noto Sans CJK SC Regular" pitchFamily="2"/>
                <a:cs typeface="FreeSans" pitchFamily="2"/>
                <a:hlinkClick r:id="rId3"/>
              </a:rPr>
              <a:t>https://github.com/Maison-de-la-Simulation/HPC-DFE-Paris-Saclay</a:t>
            </a:r>
            <a:r>
              <a:rPr lang="fr-FR" sz="2000" b="0" i="0" u="none" strike="noStrike" kern="1200" cap="none">
                <a:ln>
                  <a:noFill/>
                </a:ln>
                <a:solidFill>
                  <a:srgbClr val="3465A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4F5FA1BB-BDB6-8F03-D24E-BC5C51DA4C4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71999" y="2160000"/>
            <a:ext cx="2736000" cy="26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numéro de diapositive 3">
            <a:extLst>
              <a:ext uri="{FF2B5EF4-FFF2-40B4-BE49-F238E27FC236}">
                <a16:creationId xmlns:a16="http://schemas.microsoft.com/office/drawing/2014/main" id="{331405A3-9E60-A79A-1512-9CDC5EDCE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95C7E1-5C60-EB46-A69A-0D4D1460296E}" type="slidenum">
              <a:t>20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A61BF3F-BDAA-70D0-7437-3E504DC6AA31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Super-ordinateur ou super-calculateur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Super-computer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BD3A95-3A75-F38B-9645-1272C4205399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C544162-F81B-0144-6A79-CB4E1E967370}"/>
              </a:ext>
            </a:extLst>
          </p:cNvPr>
          <p:cNvSpPr txBox="1"/>
          <p:nvPr/>
        </p:nvSpPr>
        <p:spPr>
          <a:xfrm>
            <a:off x="1512000" y="1779840"/>
            <a:ext cx="8388000" cy="16383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Un </a:t>
            </a:r>
            <a:r>
              <a:rPr lang="fr-FR" sz="1800" b="0" i="0" u="sng" strike="noStrike" kern="1200" cap="none" dirty="0">
                <a:ln>
                  <a:noFill/>
                </a:ln>
                <a:solidFill>
                  <a:srgbClr val="000000"/>
                </a:solidFill>
                <a:uFillTx/>
                <a:latin typeface="Clear Sans Light" pitchFamily="34"/>
                <a:ea typeface="Noto Sans CJK SC Regular" pitchFamily="2"/>
                <a:cs typeface="FreeSans" pitchFamily="2"/>
              </a:rPr>
              <a:t>super-ordinateur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(ou </a:t>
            </a:r>
            <a:r>
              <a:rPr lang="fr-FR" sz="1800" b="0" i="0" u="sng" strike="noStrike" kern="1200" cap="none" dirty="0" err="1">
                <a:ln>
                  <a:noFill/>
                </a:ln>
                <a:solidFill>
                  <a:srgbClr val="000000"/>
                </a:solidFill>
                <a:uFillTx/>
                <a:latin typeface="Clear Sans Light" pitchFamily="34"/>
                <a:ea typeface="Noto Sans CJK SC Regular" pitchFamily="2"/>
                <a:cs typeface="FreeSans" pitchFamily="2"/>
              </a:rPr>
              <a:t>super-calculateur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) est un système complexe de calcul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surpassant les capacités d’un simple ordinateur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, résultant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de la mise en parallèle d’un très grand nombre d’unités de calcul.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Il peut être dédié à l’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exécution parallèle de programmes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informatiques et/ou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l’exécution simultanée</a:t>
            </a:r>
            <a:r>
              <a:rPr lang="fr-FR" sz="1800" b="1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de plusieurs programmes.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140F07B-8058-EDF4-6EAB-F33DE985E62F}"/>
              </a:ext>
            </a:extLst>
          </p:cNvPr>
          <p:cNvSpPr txBox="1"/>
          <p:nvPr/>
        </p:nvSpPr>
        <p:spPr>
          <a:xfrm>
            <a:off x="360001" y="6408000"/>
            <a:ext cx="3992040" cy="4376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JOLIOT-CURIE ROME (TGCC, FRANCE). 33ème avec une puissance de calcul de 7 </a:t>
            </a:r>
            <a:r>
              <a:rPr lang="fr-FR" sz="1000" b="0" i="0" u="none" strike="noStrike" kern="1200" cap="none" dirty="0" err="1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petaflops</a:t>
            </a:r>
            <a:r>
              <a:rPr lang="fr-FR" sz="10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/s au TOP500. 200 000 </a:t>
            </a:r>
            <a:r>
              <a:rPr lang="fr-FR" sz="1000" b="0" i="0" u="none" strike="noStrike" kern="1200" cap="none" dirty="0" err="1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coeurs</a:t>
            </a:r>
            <a:r>
              <a:rPr lang="fr-FR" sz="10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 AMD ROME.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158CB64-D33B-E131-0717-D06094E262A9}"/>
              </a:ext>
            </a:extLst>
          </p:cNvPr>
          <p:cNvSpPr txBox="1"/>
          <p:nvPr/>
        </p:nvSpPr>
        <p:spPr>
          <a:xfrm>
            <a:off x="4788000" y="6435000"/>
            <a:ext cx="4932624" cy="61102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Jean-Zay est le puissant </a:t>
            </a:r>
            <a:r>
              <a:rPr lang="fr-FR" sz="1000" b="0" i="0" u="none" strike="noStrike" kern="1200" cap="none" dirty="0" err="1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super-calculateur</a:t>
            </a:r>
            <a:r>
              <a:rPr lang="fr-FR" sz="10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 du CNRS. Il est équipé de plusieurs partitions hybrides CPU-GPU (NVIDIA V100) pour une puissance globale de 16 </a:t>
            </a:r>
            <a:r>
              <a:rPr lang="fr-FR" sz="1000" b="0" i="0" u="none" strike="noStrike" kern="1200" cap="none" dirty="0" err="1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Pflops</a:t>
            </a:r>
            <a:r>
              <a:rPr lang="fr-FR" sz="10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.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A9923DA3-A816-4C64-169B-47B19D3250B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2000" y="2196000"/>
            <a:ext cx="827999" cy="82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">
            <a:extLst>
              <a:ext uri="{FF2B5EF4-FFF2-40B4-BE49-F238E27FC236}">
                <a16:creationId xmlns:a16="http://schemas.microsoft.com/office/drawing/2014/main" id="{1FC65E7B-DCED-9EB8-AB7D-AC934119966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92040" y="3806280"/>
            <a:ext cx="396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">
            <a:extLst>
              <a:ext uri="{FF2B5EF4-FFF2-40B4-BE49-F238E27FC236}">
                <a16:creationId xmlns:a16="http://schemas.microsoft.com/office/drawing/2014/main" id="{3980350A-BD71-2ECA-000F-15A36252AAE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184000" y="3768120"/>
            <a:ext cx="3888000" cy="258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CE8556EE-D6F0-A4E5-5A3D-D7A579B06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1B3E98F-5448-D544-B16D-C0495E17DD11}" type="slidenum">
              <a:t>21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72E7BA3-67A8-43CF-66EA-B5AE26CE4E5A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Pourquoi des super-calculateurs 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5D371DD-3CC8-5FA6-3E8F-3B9D92CF5B37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D9095AF-D750-AB84-831A-82E6906770C2}"/>
              </a:ext>
            </a:extLst>
          </p:cNvPr>
          <p:cNvSpPr txBox="1"/>
          <p:nvPr/>
        </p:nvSpPr>
        <p:spPr>
          <a:xfrm>
            <a:off x="1295999" y="5920199"/>
            <a:ext cx="8416411" cy="102728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Les choix technologiques et l’architecture des super-calculateurs dépendent principalement de leur utilisation finale (scientifique, traitement des données, IA, temps réel)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6A767BF-C567-3181-48D6-DD05D343345B}"/>
              </a:ext>
            </a:extLst>
          </p:cNvPr>
          <p:cNvSpPr txBox="1"/>
          <p:nvPr/>
        </p:nvSpPr>
        <p:spPr>
          <a:xfrm>
            <a:off x="503999" y="1924560"/>
            <a:ext cx="9208412" cy="28767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tarSymbol"/>
              <a:buChar char="➢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Résoudre des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problèmes inaccessible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avec la puissance de calcul ou la mémoire d’un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simple ordinateur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En science :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tarSymbol"/>
              <a:buChar char="•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Résoudre des problèmes avec beaucoup d’éléments ou sur des temps très longs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tarSymbol"/>
              <a:buChar char="•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Effectuer un grand nombre de simulations (étude paramétrique)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tarSymbol"/>
              <a:buChar char="•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Résoudre des problèmes multi-D complexes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tarSymbol"/>
              <a:buChar char="•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Résoudre des problèmes multi-physiques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tarSymbol"/>
              <a:buChar char="•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Traiter des données issues d’expériences (accélérateurs, satellites...)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FD6D3603-F7AC-A76C-374F-7D353FB383B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6000" y="6120000"/>
            <a:ext cx="648000" cy="6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30550C54-CD0E-0F41-F085-5C5EC4196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94B241-4810-3B45-AA1D-3E6D8A0AD91E}" type="slidenum">
              <a:t>22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A9EAF4D-7B3D-6A6C-20FD-DEB04B7CCF84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Architecture des super-calculateurs – principe d’une ferme de calcul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Computer cluster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A02D11D-E4B8-54D1-A70A-126CB3B9705D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4A504B-DB5D-44BF-342D-64ACBC7D0AA5}"/>
              </a:ext>
            </a:extLst>
          </p:cNvPr>
          <p:cNvSpPr txBox="1"/>
          <p:nvPr/>
        </p:nvSpPr>
        <p:spPr>
          <a:xfrm>
            <a:off x="5220000" y="6336000"/>
            <a:ext cx="1655999" cy="36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400" b="0" i="1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Compute node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F47304F4-6092-7485-EACB-35309DE7160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9920" y="1921320"/>
            <a:ext cx="9669600" cy="477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A2373F81-83F0-D015-C4C4-0D75B7F9E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EE1BD01-CD3D-2743-B4EF-E8060C6C6192}" type="slidenum">
              <a:t>23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9A802CD-BAE7-08FC-8582-3064B8DED4B8}"/>
              </a:ext>
            </a:extLst>
          </p:cNvPr>
          <p:cNvSpPr txBox="1"/>
          <p:nvPr/>
        </p:nvSpPr>
        <p:spPr>
          <a:xfrm>
            <a:off x="360000" y="360000"/>
            <a:ext cx="9576000" cy="13248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Architecture des super-calculateurs : intérieur d’un nœud de calcul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 dirty="0" err="1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Compute</a:t>
            </a:r>
            <a:r>
              <a:rPr lang="fr-FR" sz="16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</a:t>
            </a:r>
            <a:r>
              <a:rPr lang="fr-FR" sz="1600" b="0" i="1" u="none" strike="noStrike" kern="1200" cap="none" dirty="0" err="1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node</a:t>
            </a:r>
            <a:endParaRPr lang="fr-FR" sz="1600" b="0" i="1" u="none" strike="noStrike" kern="1200" cap="none" dirty="0">
              <a:ln>
                <a:noFill/>
              </a:ln>
              <a:solidFill>
                <a:srgbClr val="FFFFFF"/>
              </a:solidFill>
              <a:latin typeface="Clear Sans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C98BF5A-B593-2A32-556F-49E2A932DA64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91BFB89-6A53-69F3-03F0-552B6BB40F05}"/>
              </a:ext>
            </a:extLst>
          </p:cNvPr>
          <p:cNvSpPr txBox="1"/>
          <p:nvPr/>
        </p:nvSpPr>
        <p:spPr>
          <a:xfrm>
            <a:off x="5219640" y="6336000"/>
            <a:ext cx="1655999" cy="36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400" b="0" i="1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Compute node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9AB9A31F-7DE2-CC76-4999-59861C2299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9560" y="1921320"/>
            <a:ext cx="9669600" cy="477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8DD240C8-E7C3-1F46-3C66-6EEBEF31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E2E11C7-73C4-A94A-B35B-90E79F1B10AB}" type="slidenum">
              <a:t>24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520AF08-546C-F998-DCF8-6461FBA30475}"/>
              </a:ext>
            </a:extLst>
          </p:cNvPr>
          <p:cNvSpPr txBox="1"/>
          <p:nvPr/>
        </p:nvSpPr>
        <p:spPr>
          <a:xfrm>
            <a:off x="360000" y="360000"/>
            <a:ext cx="9576000" cy="13248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Architecture des coeurs : notion de vectorisation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Vectorization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A9F836F-B802-563B-F107-A3B4CE0696B8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CDBBC30A-F0EA-0369-1992-29F59A49E22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84040" y="3011040"/>
            <a:ext cx="7419960" cy="40089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975DF14-CA33-E7CE-F1F9-EB09BE157D48}"/>
              </a:ext>
            </a:extLst>
          </p:cNvPr>
          <p:cNvSpPr txBox="1"/>
          <p:nvPr/>
        </p:nvSpPr>
        <p:spPr>
          <a:xfrm>
            <a:off x="662497" y="1767160"/>
            <a:ext cx="897100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/>
            </a:pPr>
            <a:r>
              <a:rPr lang="fr-FR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La vectorisation consiste à effectuer </a:t>
            </a:r>
            <a:r>
              <a:rPr lang="fr-FR" b="0" i="0" u="none" strike="noStrike" kern="1200" cap="none" dirty="0">
                <a:ln>
                  <a:noFill/>
                </a:ln>
                <a:solidFill>
                  <a:srgbClr val="FF8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la même opération</a:t>
            </a:r>
            <a:r>
              <a:rPr lang="fr-FR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simultanément en un faible nombre de cycles  sur </a:t>
            </a:r>
            <a:r>
              <a:rPr lang="fr-FR" b="0" i="0" u="none" strike="noStrike" kern="1200" cap="none" dirty="0">
                <a:ln>
                  <a:noFill/>
                </a:ln>
                <a:solidFill>
                  <a:srgbClr val="FF860D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un vecteur de données</a:t>
            </a:r>
            <a:r>
              <a:rPr lang="fr-FR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contigu en mémoire.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/>
            </a:pPr>
            <a:r>
              <a:rPr lang="fr-FR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Les cœurs les plus modernes peuvent appliquer une multiplication et une addition (FMA) sur 8 doubles.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E2380CCE-504E-8F47-CA96-B685C58F7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EE13E5C-DBDB-604E-A149-C33946D0FF4A}" type="slidenum">
              <a:t>25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A9D0CF5-257B-3D7C-D4F0-44451742EEE2}"/>
              </a:ext>
            </a:extLst>
          </p:cNvPr>
          <p:cNvSpPr txBox="1"/>
          <p:nvPr/>
        </p:nvSpPr>
        <p:spPr>
          <a:xfrm>
            <a:off x="360000" y="360000"/>
            <a:ext cx="9576000" cy="5039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400"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Notion de puissance de calcul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A8586F-3E66-E684-8B21-0B69A22E7BEA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B0B44F8-A97B-B52F-4278-13577997D025}"/>
              </a:ext>
            </a:extLst>
          </p:cNvPr>
          <p:cNvSpPr txBox="1"/>
          <p:nvPr/>
        </p:nvSpPr>
        <p:spPr>
          <a:xfrm>
            <a:off x="1296000" y="1924919"/>
            <a:ext cx="8107492" cy="31089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Être en mesure d’exploiter l’intégralité de la puissance de calcul dépend de beaucoup de paramètres :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Symbol"/>
              <a:buChar char="•"/>
              <a:tabLst/>
              <a:defRPr sz="1800"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Caractéristiques du réseau reliant les nœuds entre eux (architecture, bande-passante, latence)</a:t>
            </a:r>
          </a:p>
          <a:p>
            <a:pPr marL="0" marR="0" lvl="0" indent="0" algn="just" rtl="0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Symbol"/>
              <a:buChar char="•"/>
              <a:tabLst/>
              <a:defRPr sz="1800"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Les couches logicielles utilisées</a:t>
            </a:r>
          </a:p>
          <a:p>
            <a:pPr marL="0" marR="0" lvl="0" indent="0" algn="just" rtl="0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Symbol"/>
              <a:buChar char="•"/>
              <a:tabLst/>
              <a:defRPr sz="1800"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 type d’algorithme à paralléliser</a:t>
            </a:r>
          </a:p>
          <a:p>
            <a:pPr marL="0" marR="0" lvl="0" indent="0" algn="just" rtl="0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Symbol"/>
              <a:buChar char="•"/>
              <a:tabLst/>
              <a:defRPr sz="1800"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 niveau d’optimisation des programmes</a:t>
            </a:r>
          </a:p>
          <a:p>
            <a:pPr marL="0" marR="0" lvl="0" indent="0" algn="just" rtl="0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fr-FR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algn="just" rtl="0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C’est tout l’expertise du Calcul Haute-Performance.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AEE0D51F-BBF9-0FE2-9F98-77185BDBFAE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2000" y="1908000"/>
            <a:ext cx="756000" cy="7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55D143D7-3506-603F-0C74-372BC3488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260B9F-29A4-5C4C-A89B-539440F4FE5B}" type="slidenum">
              <a:t>26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0E51DD8-CD7C-F41C-1DAD-40826AF77F7B}"/>
              </a:ext>
            </a:extLst>
          </p:cNvPr>
          <p:cNvSpPr txBox="1"/>
          <p:nvPr/>
        </p:nvSpPr>
        <p:spPr>
          <a:xfrm>
            <a:off x="360000" y="360000"/>
            <a:ext cx="9576000" cy="5039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400"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Notion d’Exascale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C00E923-E35F-59B8-D53E-FF862FFF97D9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62F515E-7D2D-FCC2-AAE4-B6DFD0D2BD57}"/>
              </a:ext>
            </a:extLst>
          </p:cNvPr>
          <p:cNvSpPr txBox="1"/>
          <p:nvPr/>
        </p:nvSpPr>
        <p:spPr>
          <a:xfrm>
            <a:off x="1296000" y="1924919"/>
            <a:ext cx="8280626" cy="31863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Il existe une compétition mondiale pour la construction de la première machine capable d’atteindre une puissance </a:t>
            </a:r>
            <a:r>
              <a:rPr lang="fr-FR" sz="1800" b="0" i="0" u="none" strike="noStrike" kern="1200" cap="none" dirty="0" err="1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exaflopique</a:t>
            </a: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 : c’est à dire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FF5429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10</a:t>
            </a:r>
            <a:r>
              <a:rPr lang="fr-FR" sz="1800" b="0" i="0" u="none" strike="noStrike" kern="1200" cap="none" baseline="33000" dirty="0">
                <a:ln>
                  <a:noFill/>
                </a:ln>
                <a:solidFill>
                  <a:srgbClr val="FF5429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15</a:t>
            </a:r>
            <a:r>
              <a:rPr lang="fr-FR" sz="1800" b="0" i="0" u="none" strike="noStrike" kern="1200" cap="none" baseline="0" dirty="0">
                <a:ln>
                  <a:noFill/>
                </a:ln>
                <a:solidFill>
                  <a:srgbClr val="FF5429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opérations à virgule flottante par seconde</a:t>
            </a: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.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fr-FR" sz="1800" b="0" i="0" u="none" strike="noStrike" kern="1200" cap="none" baseline="0" dirty="0">
              <a:ln>
                <a:noFill/>
              </a:ln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Le défi consiste surtout à atteindre cet objectif sans dépasser une certaine enveloppe énergétique (entre 20 et 40 MW de consommation).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fr-FR" sz="1800" b="0" i="0" u="none" strike="noStrike" kern="1200" cap="none" baseline="0" dirty="0">
              <a:ln>
                <a:noFill/>
              </a:ln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Les constructeurs misent sur une diminution permanente de la consommation par transistor, sur des optimisations matérielles et sur l’utilisation d’unités de calcul spécialisées.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1E61C28B-8B3C-F754-AEB3-C9417C53A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999" y="2052000"/>
            <a:ext cx="756000" cy="7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1D258C02-7CEF-327B-5CA9-419E64230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B91859-FF29-6F48-B6B7-7207EC27600E}" type="slidenum">
              <a:t>27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B09A656-99CB-D2B5-8764-25359A290527}"/>
              </a:ext>
            </a:extLst>
          </p:cNvPr>
          <p:cNvSpPr txBox="1"/>
          <p:nvPr/>
        </p:nvSpPr>
        <p:spPr>
          <a:xfrm>
            <a:off x="360000" y="360000"/>
            <a:ext cx="9576000" cy="5039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Les compétences en HPC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6FFFBB2-5C3D-ACF7-027A-EC807F902AD8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46E8AF4-E539-A487-A926-57EBEFB40D76}"/>
              </a:ext>
            </a:extLst>
          </p:cNvPr>
          <p:cNvSpPr txBox="1"/>
          <p:nvPr/>
        </p:nvSpPr>
        <p:spPr>
          <a:xfrm>
            <a:off x="432000" y="1924919"/>
            <a:ext cx="9045632" cy="4115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Comme pour le milieu de la dynamique des fluides, le HPC regroupe un grand nombre de compétences et de spécialités :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 baseline="0" dirty="0">
              <a:ln>
                <a:noFill/>
              </a:ln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Optimisation intra-</a:t>
            </a:r>
            <a:r>
              <a:rPr lang="fr-FR" sz="1800" b="0" i="0" u="none" strike="noStrike" kern="1200" cap="none" baseline="0" dirty="0" err="1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noeuds</a:t>
            </a:r>
            <a:endParaRPr lang="fr-FR" sz="1800" b="0" i="0" u="none" strike="noStrike" kern="1200" cap="none" baseline="0" dirty="0">
              <a:ln>
                <a:noFill/>
              </a:ln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Parallélisme distribué et massif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Programmation des accélérateurs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Les modèles de programmation parallèles (abstraction, tâche...)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Entrées-sorties parallèles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Le traitement parallèle de jeux de données massifs (big data)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La visualisation parallèle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Le machine </a:t>
            </a:r>
            <a:r>
              <a:rPr lang="fr-FR" sz="1800" b="0" i="0" u="none" strike="noStrike" kern="1200" cap="none" baseline="0" dirty="0" err="1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learning</a:t>
            </a: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 parallèle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Le calcul quantique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...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10D8B90C-5739-1ABA-66C8-EA26572D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32A777-9CC8-D243-A28F-DCDE20CEEF0B}" type="slidenum">
              <a:t>28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E92B72F-A765-855C-897F-347731547AA7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2) Architectures mémoires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EB3E107-CD26-9778-06A0-9330BEAEE1A7}"/>
              </a:ext>
            </a:extLst>
          </p:cNvPr>
          <p:cNvSpPr txBox="1"/>
          <p:nvPr/>
        </p:nvSpPr>
        <p:spPr>
          <a:xfrm>
            <a:off x="432000" y="3359880"/>
            <a:ext cx="9216000" cy="1464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None/>
              <a:tabLst/>
            </a:pPr>
            <a:r>
              <a:rPr lang="fr-FR" sz="4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Introduction au calcul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A504B50-C457-FB10-DFBB-FBE2C348C1F7}"/>
              </a:ext>
            </a:extLst>
          </p:cNvPr>
          <p:cNvSpPr txBox="1"/>
          <p:nvPr/>
        </p:nvSpPr>
        <p:spPr>
          <a:xfrm>
            <a:off x="864000" y="4152239"/>
            <a:ext cx="8928000" cy="815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None/>
              <a:tabLst/>
            </a:pPr>
            <a:r>
              <a:rPr lang="fr-FR" sz="3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2) Architectures mémoires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numéro de diapositive 3">
            <a:extLst>
              <a:ext uri="{FF2B5EF4-FFF2-40B4-BE49-F238E27FC236}">
                <a16:creationId xmlns:a16="http://schemas.microsoft.com/office/drawing/2014/main" id="{BB64A53A-D6BC-5CF0-C1EB-B5CADE4E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00583D-2C9D-184C-883F-C12883CE73F6}" type="slidenum">
              <a:t>29</a:t>
            </a:fld>
            <a:endParaRPr lang="fr-FR"/>
          </a:p>
        </p:txBody>
      </p:sp>
      <p:sp>
        <p:nvSpPr>
          <p:cNvPr id="2" name="Connecteur droit 1">
            <a:extLst>
              <a:ext uri="{FF2B5EF4-FFF2-40B4-BE49-F238E27FC236}">
                <a16:creationId xmlns:a16="http://schemas.microsoft.com/office/drawing/2014/main" id="{70D477AE-7CF4-60CA-8D52-82A6780C9E52}"/>
              </a:ext>
            </a:extLst>
          </p:cNvPr>
          <p:cNvSpPr/>
          <p:nvPr/>
        </p:nvSpPr>
        <p:spPr>
          <a:xfrm>
            <a:off x="1800000" y="4500000"/>
            <a:ext cx="7056000" cy="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0F1C77-421A-AA91-B220-22F3AEC37F7D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Architecture mémoire : système à mémoire distribuée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Distributed memory system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42A4627-1DA8-517D-B09E-843DD4CFC266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2) Architectures parallèles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50256E-6E23-B9D0-42DD-7B6E95EFDE84}"/>
              </a:ext>
            </a:extLst>
          </p:cNvPr>
          <p:cNvSpPr txBox="1"/>
          <p:nvPr/>
        </p:nvSpPr>
        <p:spPr>
          <a:xfrm>
            <a:off x="1512001" y="2386440"/>
            <a:ext cx="7706880" cy="1019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Système composé d’un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ensemble d’unités de calcul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ou d’ordinateurs connectés entre eux par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un réseau de communication rapide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et possédant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chacune une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vive strictement privée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</a:t>
            </a:r>
          </a:p>
        </p:txBody>
      </p:sp>
      <p:sp>
        <p:nvSpPr>
          <p:cNvPr id="6" name="Forme libre 5">
            <a:extLst>
              <a:ext uri="{FF2B5EF4-FFF2-40B4-BE49-F238E27FC236}">
                <a16:creationId xmlns:a16="http://schemas.microsoft.com/office/drawing/2014/main" id="{001401FB-C37C-A718-7C95-A838FE8A781B}"/>
              </a:ext>
            </a:extLst>
          </p:cNvPr>
          <p:cNvSpPr/>
          <p:nvPr/>
        </p:nvSpPr>
        <p:spPr>
          <a:xfrm>
            <a:off x="1920960" y="5592960"/>
            <a:ext cx="15350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 w="0">
            <a:solidFill>
              <a:srgbClr val="000000"/>
            </a:solidFill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vive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E78B41F9-26CB-47E1-DC3E-DB244F4B3837}"/>
              </a:ext>
            </a:extLst>
          </p:cNvPr>
          <p:cNvSpPr/>
          <p:nvPr/>
        </p:nvSpPr>
        <p:spPr>
          <a:xfrm>
            <a:off x="2064960" y="4116960"/>
            <a:ext cx="12596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CC00"/>
              </a:gs>
              <a:gs pos="100000">
                <a:srgbClr val="FF6600"/>
              </a:gs>
            </a:gsLst>
            <a:lin ang="3600000"/>
          </a:gradFill>
          <a:ln w="0">
            <a:solidFill>
              <a:srgbClr val="000000"/>
            </a:solidFill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Unité 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calcul</a:t>
            </a: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4C8EEC91-C15A-69D1-93B0-E2FDBF8C4204}"/>
              </a:ext>
            </a:extLst>
          </p:cNvPr>
          <p:cNvSpPr/>
          <p:nvPr/>
        </p:nvSpPr>
        <p:spPr>
          <a:xfrm>
            <a:off x="2700000" y="4836960"/>
            <a:ext cx="0" cy="75600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Forme libre 8">
            <a:extLst>
              <a:ext uri="{FF2B5EF4-FFF2-40B4-BE49-F238E27FC236}">
                <a16:creationId xmlns:a16="http://schemas.microsoft.com/office/drawing/2014/main" id="{80C19D1D-84D2-C120-3636-EC48F57EE2C6}"/>
              </a:ext>
            </a:extLst>
          </p:cNvPr>
          <p:cNvSpPr/>
          <p:nvPr/>
        </p:nvSpPr>
        <p:spPr>
          <a:xfrm>
            <a:off x="3661920" y="5605920"/>
            <a:ext cx="15350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 w="0">
            <a:solidFill>
              <a:srgbClr val="000000"/>
            </a:solidFill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vive</a:t>
            </a:r>
          </a:p>
        </p:txBody>
      </p:sp>
      <p:sp>
        <p:nvSpPr>
          <p:cNvPr id="10" name="Forme libre 9">
            <a:extLst>
              <a:ext uri="{FF2B5EF4-FFF2-40B4-BE49-F238E27FC236}">
                <a16:creationId xmlns:a16="http://schemas.microsoft.com/office/drawing/2014/main" id="{27D2D226-7554-9464-09BA-A567D898F418}"/>
              </a:ext>
            </a:extLst>
          </p:cNvPr>
          <p:cNvSpPr/>
          <p:nvPr/>
        </p:nvSpPr>
        <p:spPr>
          <a:xfrm>
            <a:off x="3805920" y="4129920"/>
            <a:ext cx="12596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CC00"/>
              </a:gs>
              <a:gs pos="100000">
                <a:srgbClr val="FF6600"/>
              </a:gs>
            </a:gsLst>
            <a:lin ang="3600000"/>
          </a:gradFill>
          <a:ln w="0">
            <a:solidFill>
              <a:srgbClr val="000000"/>
            </a:solidFill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Unité 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calcul</a:t>
            </a: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60367002-D9E5-C317-B392-1B3AC8A304B6}"/>
              </a:ext>
            </a:extLst>
          </p:cNvPr>
          <p:cNvSpPr/>
          <p:nvPr/>
        </p:nvSpPr>
        <p:spPr>
          <a:xfrm>
            <a:off x="4440960" y="4849920"/>
            <a:ext cx="0" cy="75600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Forme libre 11">
            <a:extLst>
              <a:ext uri="{FF2B5EF4-FFF2-40B4-BE49-F238E27FC236}">
                <a16:creationId xmlns:a16="http://schemas.microsoft.com/office/drawing/2014/main" id="{2A1ECCB7-AFFB-B28F-7299-AB53511401E9}"/>
              </a:ext>
            </a:extLst>
          </p:cNvPr>
          <p:cNvSpPr/>
          <p:nvPr/>
        </p:nvSpPr>
        <p:spPr>
          <a:xfrm>
            <a:off x="5402880" y="5618880"/>
            <a:ext cx="15350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 w="0">
            <a:solidFill>
              <a:srgbClr val="000000"/>
            </a:solidFill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vive</a:t>
            </a:r>
          </a:p>
        </p:txBody>
      </p:sp>
      <p:sp>
        <p:nvSpPr>
          <p:cNvPr id="13" name="Forme libre 12">
            <a:extLst>
              <a:ext uri="{FF2B5EF4-FFF2-40B4-BE49-F238E27FC236}">
                <a16:creationId xmlns:a16="http://schemas.microsoft.com/office/drawing/2014/main" id="{993770C4-F7AF-4FAC-6310-FFC420ECC900}"/>
              </a:ext>
            </a:extLst>
          </p:cNvPr>
          <p:cNvSpPr/>
          <p:nvPr/>
        </p:nvSpPr>
        <p:spPr>
          <a:xfrm>
            <a:off x="5546880" y="4142879"/>
            <a:ext cx="12596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CC00"/>
              </a:gs>
              <a:gs pos="100000">
                <a:srgbClr val="FF6600"/>
              </a:gs>
            </a:gsLst>
            <a:lin ang="3600000"/>
          </a:gradFill>
          <a:ln w="0">
            <a:solidFill>
              <a:srgbClr val="000000"/>
            </a:solidFill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Unité 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calcul</a:t>
            </a: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443733C6-D38B-CB44-9526-E7062DEF1E54}"/>
              </a:ext>
            </a:extLst>
          </p:cNvPr>
          <p:cNvSpPr/>
          <p:nvPr/>
        </p:nvSpPr>
        <p:spPr>
          <a:xfrm>
            <a:off x="6181920" y="4862880"/>
            <a:ext cx="0" cy="75600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5" name="Forme libre 14">
            <a:extLst>
              <a:ext uri="{FF2B5EF4-FFF2-40B4-BE49-F238E27FC236}">
                <a16:creationId xmlns:a16="http://schemas.microsoft.com/office/drawing/2014/main" id="{16C6722C-6AD2-7AC2-0DD4-CE153634235A}"/>
              </a:ext>
            </a:extLst>
          </p:cNvPr>
          <p:cNvSpPr/>
          <p:nvPr/>
        </p:nvSpPr>
        <p:spPr>
          <a:xfrm>
            <a:off x="7143840" y="5631839"/>
            <a:ext cx="15350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 w="0">
            <a:solidFill>
              <a:srgbClr val="000000"/>
            </a:solidFill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vive</a:t>
            </a:r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0E4D1EFB-54DA-7BB5-0F40-336B6BEA67A5}"/>
              </a:ext>
            </a:extLst>
          </p:cNvPr>
          <p:cNvSpPr/>
          <p:nvPr/>
        </p:nvSpPr>
        <p:spPr>
          <a:xfrm>
            <a:off x="7287840" y="4155839"/>
            <a:ext cx="12596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CC00"/>
              </a:gs>
              <a:gs pos="100000">
                <a:srgbClr val="FF6600"/>
              </a:gs>
            </a:gsLst>
            <a:lin ang="3600000"/>
          </a:gradFill>
          <a:ln w="0">
            <a:solidFill>
              <a:srgbClr val="000000"/>
            </a:solidFill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Unité 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calcul</a:t>
            </a:r>
          </a:p>
        </p:txBody>
      </p:sp>
      <p:sp>
        <p:nvSpPr>
          <p:cNvPr id="17" name="Connecteur droit 16">
            <a:extLst>
              <a:ext uri="{FF2B5EF4-FFF2-40B4-BE49-F238E27FC236}">
                <a16:creationId xmlns:a16="http://schemas.microsoft.com/office/drawing/2014/main" id="{76BA5C99-5286-AC00-AE08-7F2BD851C3B9}"/>
              </a:ext>
            </a:extLst>
          </p:cNvPr>
          <p:cNvSpPr/>
          <p:nvPr/>
        </p:nvSpPr>
        <p:spPr>
          <a:xfrm>
            <a:off x="7922880" y="4875840"/>
            <a:ext cx="0" cy="755999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F9E9DD0-2957-AB63-AE08-DE29143BF0AE}"/>
              </a:ext>
            </a:extLst>
          </p:cNvPr>
          <p:cNvSpPr txBox="1"/>
          <p:nvPr/>
        </p:nvSpPr>
        <p:spPr>
          <a:xfrm>
            <a:off x="1007999" y="4320000"/>
            <a:ext cx="877319" cy="36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réseau</a:t>
            </a:r>
          </a:p>
        </p:txBody>
      </p:sp>
      <p:pic>
        <p:nvPicPr>
          <p:cNvPr id="20" name="">
            <a:extLst>
              <a:ext uri="{FF2B5EF4-FFF2-40B4-BE49-F238E27FC236}">
                <a16:creationId xmlns:a16="http://schemas.microsoft.com/office/drawing/2014/main" id="{8FE28035-8BC7-B58C-205E-2897E65F873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2000" y="2520000"/>
            <a:ext cx="827999" cy="8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numéro de diapositive 3">
            <a:extLst>
              <a:ext uri="{FF2B5EF4-FFF2-40B4-BE49-F238E27FC236}">
                <a16:creationId xmlns:a16="http://schemas.microsoft.com/office/drawing/2014/main" id="{CDF69F1B-323F-90CD-94BC-E490EE5F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5B9A38-12B1-2040-96F3-6218E30FBFDD}" type="slidenum">
              <a:t>3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4E66506-96C4-9E27-A21E-529F10FE20CC}"/>
              </a:ext>
            </a:extLst>
          </p:cNvPr>
          <p:cNvSpPr txBox="1"/>
          <p:nvPr/>
        </p:nvSpPr>
        <p:spPr>
          <a:xfrm>
            <a:off x="360000" y="360000"/>
            <a:ext cx="8640000" cy="501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Description des pictogrammes au sein des </a:t>
            </a:r>
            <a:r>
              <a:rPr lang="fr-FR" sz="24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slides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DBD4A1-3536-413C-678C-E57A9C3DD6B2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- Introduction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82C9EC8-1C38-7594-9153-48CEB693A7E8}"/>
              </a:ext>
            </a:extLst>
          </p:cNvPr>
          <p:cNvSpPr txBox="1"/>
          <p:nvPr/>
        </p:nvSpPr>
        <p:spPr>
          <a:xfrm>
            <a:off x="1440000" y="2196000"/>
            <a:ext cx="6480000" cy="54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Désigne une définition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0C556F2-E42A-C5F2-51DA-5E6A2EA94BF0}"/>
              </a:ext>
            </a:extLst>
          </p:cNvPr>
          <p:cNvSpPr txBox="1"/>
          <p:nvPr/>
        </p:nvSpPr>
        <p:spPr>
          <a:xfrm>
            <a:off x="1440000" y="3204000"/>
            <a:ext cx="6480000" cy="54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Désigne une astuce ou une remarque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EC62F54A-0A93-646B-8DD9-A8C281C6A85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36400" y="4140000"/>
            <a:ext cx="6516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0F7B132-2C08-9E9F-BC81-85A0C2C2AE0C}"/>
              </a:ext>
            </a:extLst>
          </p:cNvPr>
          <p:cNvSpPr txBox="1"/>
          <p:nvPr/>
        </p:nvSpPr>
        <p:spPr>
          <a:xfrm>
            <a:off x="1440000" y="4140000"/>
            <a:ext cx="6480000" cy="54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Désigne une commande de terminal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0752E46-6AB3-FC40-B61B-380A19196B98}"/>
              </a:ext>
            </a:extLst>
          </p:cNvPr>
          <p:cNvSpPr txBox="1"/>
          <p:nvPr/>
        </p:nvSpPr>
        <p:spPr>
          <a:xfrm>
            <a:off x="1440000" y="5292000"/>
            <a:ext cx="6480000" cy="54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Désigne un exemple de code</a:t>
            </a:r>
          </a:p>
        </p:txBody>
      </p:sp>
      <p:pic>
        <p:nvPicPr>
          <p:cNvPr id="9" name="">
            <a:extLst>
              <a:ext uri="{FF2B5EF4-FFF2-40B4-BE49-F238E27FC236}">
                <a16:creationId xmlns:a16="http://schemas.microsoft.com/office/drawing/2014/main" id="{CDF7779F-427F-C13B-BFF0-88A078CB9C8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12000" y="525600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">
            <a:extLst>
              <a:ext uri="{FF2B5EF4-FFF2-40B4-BE49-F238E27FC236}">
                <a16:creationId xmlns:a16="http://schemas.microsoft.com/office/drawing/2014/main" id="{0AE9A1A6-DFD7-9934-8133-25D2E38CED8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40000" y="3096000"/>
            <a:ext cx="648000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">
            <a:extLst>
              <a:ext uri="{FF2B5EF4-FFF2-40B4-BE49-F238E27FC236}">
                <a16:creationId xmlns:a16="http://schemas.microsoft.com/office/drawing/2014/main" id="{37773D1B-3989-86CC-49D3-4E0AFE3BBFF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03999" y="20880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B7E5EBD-04B5-7187-7FD3-DA8A8F1A5394}"/>
              </a:ext>
            </a:extLst>
          </p:cNvPr>
          <p:cNvSpPr txBox="1"/>
          <p:nvPr/>
        </p:nvSpPr>
        <p:spPr>
          <a:xfrm>
            <a:off x="1440000" y="6407640"/>
            <a:ext cx="6480000" cy="54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Désigne une </a:t>
            </a:r>
            <a:r>
              <a:rPr lang="fr-FR" sz="2000" b="0" i="1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slide</a:t>
            </a:r>
            <a:r>
              <a:rPr lang="fr-FR" sz="2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exercice</a:t>
            </a:r>
          </a:p>
        </p:txBody>
      </p:sp>
      <p:pic>
        <p:nvPicPr>
          <p:cNvPr id="13" name="">
            <a:extLst>
              <a:ext uri="{FF2B5EF4-FFF2-40B4-BE49-F238E27FC236}">
                <a16:creationId xmlns:a16="http://schemas.microsoft.com/office/drawing/2014/main" id="{45D957BD-0BE1-89A5-7853-074F946E280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468360" y="6263999"/>
            <a:ext cx="8928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numéro de diapositive 3">
            <a:extLst>
              <a:ext uri="{FF2B5EF4-FFF2-40B4-BE49-F238E27FC236}">
                <a16:creationId xmlns:a16="http://schemas.microsoft.com/office/drawing/2014/main" id="{22643B2F-DDBF-61D9-24C7-5C2F478D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A9587D7-E012-6341-822A-FF0DA83FF535}" type="slidenum">
              <a:t>30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79EEF0-9E0D-484E-C488-C4468A6E4775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Architecture mémoire : système à mémoire partagée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shared memory system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559212A-84FC-E9A5-CD31-6453A5D52802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2)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95918E2-2266-DA29-5AFE-B9CD7A5792E1}"/>
              </a:ext>
            </a:extLst>
          </p:cNvPr>
          <p:cNvSpPr txBox="1"/>
          <p:nvPr/>
        </p:nvSpPr>
        <p:spPr>
          <a:xfrm>
            <a:off x="1764000" y="2535840"/>
            <a:ext cx="7416000" cy="709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Système composé d’un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ensemble d’unités de calcul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partageant la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même mémoire vive</a:t>
            </a:r>
          </a:p>
        </p:txBody>
      </p:sp>
      <p:sp>
        <p:nvSpPr>
          <p:cNvPr id="5" name="Forme libre 4">
            <a:extLst>
              <a:ext uri="{FF2B5EF4-FFF2-40B4-BE49-F238E27FC236}">
                <a16:creationId xmlns:a16="http://schemas.microsoft.com/office/drawing/2014/main" id="{D8AD748B-8427-A034-E7CE-C33D188DF564}"/>
              </a:ext>
            </a:extLst>
          </p:cNvPr>
          <p:cNvSpPr/>
          <p:nvPr/>
        </p:nvSpPr>
        <p:spPr>
          <a:xfrm>
            <a:off x="2160000" y="5544000"/>
            <a:ext cx="5939640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 w="0">
            <a:solidFill>
              <a:srgbClr val="000000"/>
            </a:solidFill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vive</a:t>
            </a: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0643F34D-97A3-9C60-B25A-EA99D1D71C00}"/>
              </a:ext>
            </a:extLst>
          </p:cNvPr>
          <p:cNvSpPr/>
          <p:nvPr/>
        </p:nvSpPr>
        <p:spPr>
          <a:xfrm flipV="1">
            <a:off x="5148000" y="5148000"/>
            <a:ext cx="0" cy="39600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02B8F4BD-FCB4-01D3-4E9B-AE91B06FBA35}"/>
              </a:ext>
            </a:extLst>
          </p:cNvPr>
          <p:cNvSpPr/>
          <p:nvPr/>
        </p:nvSpPr>
        <p:spPr>
          <a:xfrm>
            <a:off x="2520000" y="5148000"/>
            <a:ext cx="5220000" cy="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42CD1D88-69B8-1843-5CC6-6F643712FF17}"/>
              </a:ext>
            </a:extLst>
          </p:cNvPr>
          <p:cNvSpPr/>
          <p:nvPr/>
        </p:nvSpPr>
        <p:spPr>
          <a:xfrm flipV="1">
            <a:off x="2808000" y="4788000"/>
            <a:ext cx="0" cy="36000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B2540FA2-3B76-ABFC-A94A-F05760E84F24}"/>
              </a:ext>
            </a:extLst>
          </p:cNvPr>
          <p:cNvSpPr/>
          <p:nvPr/>
        </p:nvSpPr>
        <p:spPr>
          <a:xfrm>
            <a:off x="4320000" y="4788360"/>
            <a:ext cx="0" cy="35964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EB5D5C75-66CF-AF8C-856C-E33315EEEE68}"/>
              </a:ext>
            </a:extLst>
          </p:cNvPr>
          <p:cNvSpPr/>
          <p:nvPr/>
        </p:nvSpPr>
        <p:spPr>
          <a:xfrm>
            <a:off x="5832000" y="4788720"/>
            <a:ext cx="0" cy="35964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7962F22C-42A8-57AF-B7DF-C379AF9B9200}"/>
              </a:ext>
            </a:extLst>
          </p:cNvPr>
          <p:cNvSpPr/>
          <p:nvPr/>
        </p:nvSpPr>
        <p:spPr>
          <a:xfrm>
            <a:off x="3684959" y="4116960"/>
            <a:ext cx="12596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CC00"/>
              </a:gs>
              <a:gs pos="100000">
                <a:srgbClr val="FF6600"/>
              </a:gs>
            </a:gsLst>
            <a:lin ang="3600000"/>
          </a:gradFill>
          <a:ln w="0">
            <a:solidFill>
              <a:srgbClr val="000000"/>
            </a:solidFill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Unité 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calcul</a:t>
            </a:r>
          </a:p>
        </p:txBody>
      </p:sp>
      <p:sp>
        <p:nvSpPr>
          <p:cNvPr id="12" name="Forme libre 11">
            <a:extLst>
              <a:ext uri="{FF2B5EF4-FFF2-40B4-BE49-F238E27FC236}">
                <a16:creationId xmlns:a16="http://schemas.microsoft.com/office/drawing/2014/main" id="{1658FB65-C637-DDB6-3591-CFEA6BD166AA}"/>
              </a:ext>
            </a:extLst>
          </p:cNvPr>
          <p:cNvSpPr/>
          <p:nvPr/>
        </p:nvSpPr>
        <p:spPr>
          <a:xfrm>
            <a:off x="5209920" y="4129920"/>
            <a:ext cx="12596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CC00"/>
              </a:gs>
              <a:gs pos="100000">
                <a:srgbClr val="FF6600"/>
              </a:gs>
            </a:gsLst>
            <a:lin ang="3600000"/>
          </a:gradFill>
          <a:ln w="0">
            <a:solidFill>
              <a:srgbClr val="000000"/>
            </a:solidFill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Unité 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calcul</a:t>
            </a: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3CA35712-7134-94DD-AFD0-28563C06848F}"/>
              </a:ext>
            </a:extLst>
          </p:cNvPr>
          <p:cNvSpPr/>
          <p:nvPr/>
        </p:nvSpPr>
        <p:spPr>
          <a:xfrm>
            <a:off x="7320960" y="4789080"/>
            <a:ext cx="0" cy="35964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475FDF90-8D33-FDC4-DB95-E32A25B5CAA5}"/>
              </a:ext>
            </a:extLst>
          </p:cNvPr>
          <p:cNvSpPr/>
          <p:nvPr/>
        </p:nvSpPr>
        <p:spPr>
          <a:xfrm>
            <a:off x="6698880" y="4130280"/>
            <a:ext cx="12596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CC00"/>
              </a:gs>
              <a:gs pos="100000">
                <a:srgbClr val="FF6600"/>
              </a:gs>
            </a:gsLst>
            <a:lin ang="3600000"/>
          </a:gradFill>
          <a:ln w="0">
            <a:solidFill>
              <a:srgbClr val="000000"/>
            </a:solidFill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Unité 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calcul</a:t>
            </a:r>
          </a:p>
        </p:txBody>
      </p:sp>
      <p:sp>
        <p:nvSpPr>
          <p:cNvPr id="15" name="Forme libre 14">
            <a:extLst>
              <a:ext uri="{FF2B5EF4-FFF2-40B4-BE49-F238E27FC236}">
                <a16:creationId xmlns:a16="http://schemas.microsoft.com/office/drawing/2014/main" id="{8BD08F33-D03A-BAFC-6AFD-8CE6D35ED022}"/>
              </a:ext>
            </a:extLst>
          </p:cNvPr>
          <p:cNvSpPr/>
          <p:nvPr/>
        </p:nvSpPr>
        <p:spPr>
          <a:xfrm>
            <a:off x="2160000" y="4104000"/>
            <a:ext cx="12596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CC00"/>
              </a:gs>
              <a:gs pos="100000">
                <a:srgbClr val="FF6600"/>
              </a:gs>
            </a:gsLst>
            <a:lin ang="3600000"/>
          </a:gradFill>
          <a:ln w="0">
            <a:solidFill>
              <a:srgbClr val="000000"/>
            </a:solidFill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Unité 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calcul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832BA70-D29C-B868-80A3-B037E1FDBEF2}"/>
              </a:ext>
            </a:extLst>
          </p:cNvPr>
          <p:cNvSpPr txBox="1"/>
          <p:nvPr/>
        </p:nvSpPr>
        <p:spPr>
          <a:xfrm>
            <a:off x="1152000" y="4932000"/>
            <a:ext cx="1309320" cy="3481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Connexion</a:t>
            </a:r>
          </a:p>
        </p:txBody>
      </p:sp>
      <p:pic>
        <p:nvPicPr>
          <p:cNvPr id="18" name="">
            <a:extLst>
              <a:ext uri="{FF2B5EF4-FFF2-40B4-BE49-F238E27FC236}">
                <a16:creationId xmlns:a16="http://schemas.microsoft.com/office/drawing/2014/main" id="{D271323A-00BF-3264-A097-D5DF2B2C0E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7999" y="2520000"/>
            <a:ext cx="827999" cy="8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42D48C45-E555-D3BB-173F-BC434D14C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A55D311-5C69-F34B-9C87-330B92164016}" type="slidenum">
              <a:t>31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9C9DA71-5FED-A5B9-3CED-4011B2E90BE6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Architecture mémoire : système à mémoire partagée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shared memory system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CAF7953-F4F6-D306-A1A5-A1760B555425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2) Architectures mémoires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74A8274-D55F-3C89-376D-CD1F5188C414}"/>
              </a:ext>
            </a:extLst>
          </p:cNvPr>
          <p:cNvSpPr txBox="1"/>
          <p:nvPr/>
        </p:nvSpPr>
        <p:spPr>
          <a:xfrm>
            <a:off x="1764000" y="2427840"/>
            <a:ext cx="7738346" cy="709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Un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ordinateur portable, de bureau ou un smartphone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est une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machine parallèle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(plusieurs cœurs) à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partagée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(même RAM)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AA107F79-5A2C-4228-F850-82CB1506549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58319" y="3495959"/>
            <a:ext cx="5017680" cy="334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C26DE673-5C4D-6735-AD5F-40FD752E320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00000" y="2448000"/>
            <a:ext cx="756000" cy="7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4B3626B5-CE17-12E3-515C-5DD5B11B4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A283E27-7233-C545-9047-6744ACF52D59}" type="slidenum">
              <a:t>32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D95386E-E6C6-43BA-513F-47F304B6E4B6}"/>
              </a:ext>
            </a:extLst>
          </p:cNvPr>
          <p:cNvSpPr txBox="1"/>
          <p:nvPr/>
        </p:nvSpPr>
        <p:spPr>
          <a:xfrm>
            <a:off x="360000" y="360000"/>
            <a:ext cx="9401838" cy="92315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Architecture mémoire des super-calculateurs : différents niveaux parallèles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6F27F12-292B-AFF6-0B67-75A48A949FAD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2) Architectures mémoires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55A96CC-0D52-10EB-3CAB-CD5CBE500FBD}"/>
              </a:ext>
            </a:extLst>
          </p:cNvPr>
          <p:cNvSpPr txBox="1"/>
          <p:nvPr/>
        </p:nvSpPr>
        <p:spPr>
          <a:xfrm>
            <a:off x="1764000" y="2896200"/>
            <a:ext cx="7256432" cy="709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Parallélisme inter-nœuds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(</a:t>
            </a:r>
            <a:r>
              <a:rPr lang="fr-FR" sz="1800" b="0" i="1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internode</a:t>
            </a:r>
            <a:r>
              <a:rPr lang="fr-FR" sz="1800" b="0" i="1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</a:t>
            </a:r>
            <a:r>
              <a:rPr lang="fr-FR" sz="1800" b="0" i="1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parallelism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) : modèle de parallélisme à mémoire distribuée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C633D3C-360F-9518-FCE8-065C47C3D6D1}"/>
              </a:ext>
            </a:extLst>
          </p:cNvPr>
          <p:cNvSpPr txBox="1"/>
          <p:nvPr/>
        </p:nvSpPr>
        <p:spPr>
          <a:xfrm>
            <a:off x="1764000" y="4732560"/>
            <a:ext cx="7556760" cy="709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Parallélisme intra-</a:t>
            </a:r>
            <a:r>
              <a:rPr lang="fr-FR" sz="1800" b="0" i="0" u="none" strike="noStrike" kern="1200" cap="none" dirty="0" err="1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noeud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(</a:t>
            </a:r>
            <a:r>
              <a:rPr lang="fr-FR" sz="1800" b="0" i="1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intranode</a:t>
            </a:r>
            <a:r>
              <a:rPr lang="fr-FR" sz="1800" b="0" i="1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</a:t>
            </a:r>
            <a:r>
              <a:rPr lang="fr-FR" sz="1800" b="0" i="1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parallelism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) : modèle de parallélisme à mémoire partagée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623173D4-E880-CAD0-5170-ADD0C1ACD39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000" y="2951999"/>
            <a:ext cx="1188000" cy="70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62A6D927-B0D5-0AA5-D2F4-141ACC064F6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88000" y="4479120"/>
            <a:ext cx="1413720" cy="1263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FD272E8-9ED8-1F4D-5F64-56605A706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62A9AB-3545-1445-B0D2-596C92B2CA48}" type="slidenum">
              <a:t>33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1F5FD93-B32B-028C-A202-7E6C8F571547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6F68279-DE93-FF9A-D41F-77F4779D5C2C}"/>
              </a:ext>
            </a:extLst>
          </p:cNvPr>
          <p:cNvSpPr txBox="1"/>
          <p:nvPr/>
        </p:nvSpPr>
        <p:spPr>
          <a:xfrm>
            <a:off x="432000" y="3359880"/>
            <a:ext cx="9216000" cy="1464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None/>
              <a:tabLst/>
            </a:pPr>
            <a:r>
              <a:rPr lang="fr-FR" sz="4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Introduction au monde du HPC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C5E731-001E-1453-F49C-625F7A72EE73}"/>
              </a:ext>
            </a:extLst>
          </p:cNvPr>
          <p:cNvSpPr txBox="1"/>
          <p:nvPr/>
        </p:nvSpPr>
        <p:spPr>
          <a:xfrm>
            <a:off x="864000" y="4152239"/>
            <a:ext cx="8928000" cy="815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None/>
              <a:tabLst/>
            </a:pPr>
            <a:r>
              <a:rPr lang="fr-FR" sz="3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3) Programmation et exécution parallèle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945CE4EB-D284-6DA3-C332-418C62DA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78D7284-4CAC-BF4E-A5EE-E25AAE773F0A}" type="slidenum">
              <a:t>34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20B2EA6-3341-3F38-B736-5C830BF84FB9}"/>
              </a:ext>
            </a:extLst>
          </p:cNvPr>
          <p:cNvSpPr txBox="1"/>
          <p:nvPr/>
        </p:nvSpPr>
        <p:spPr>
          <a:xfrm>
            <a:off x="360000" y="360000"/>
            <a:ext cx="9576000" cy="5039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400"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Les bibliothèques pour la programmation en mémoire partagée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AB8F3BD-F5A3-6830-3FF5-377B4B525FE3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301853A-A55A-8F56-F502-06CEBD4F023C}"/>
              </a:ext>
            </a:extLst>
          </p:cNvPr>
          <p:cNvSpPr txBox="1"/>
          <p:nvPr/>
        </p:nvSpPr>
        <p:spPr>
          <a:xfrm>
            <a:off x="4536000" y="3240000"/>
            <a:ext cx="5256000" cy="210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Par directives : OpenMP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Mémoire distribuée :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FF8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MPI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fr-FR" sz="1800" b="0" i="0" u="none" strike="noStrike" kern="1200" cap="none" baseline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Parallélisme unifié : PGAS, Chapel, X10, MPC…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fr-FR" sz="1800" b="0" i="0" u="none" strike="noStrike" kern="1200" cap="none" baseline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Par tâches : pthread, OpenMP, C++ moderne...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C392CE32-4649-4579-8613-B1712DA60E8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92159" y="2304000"/>
            <a:ext cx="3039839" cy="3798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B2DA7905-EEDF-A2D5-1ACB-4A25B9650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462BA3-F373-9844-8F44-348E8F3BA874}" type="slidenum">
              <a:t>35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5F61F73-A9D7-5083-7DFB-D32F7661EFC6}"/>
              </a:ext>
            </a:extLst>
          </p:cNvPr>
          <p:cNvSpPr txBox="1"/>
          <p:nvPr/>
        </p:nvSpPr>
        <p:spPr>
          <a:xfrm>
            <a:off x="360000" y="360000"/>
            <a:ext cx="9576000" cy="5039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400"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Les bibliothèques pour la programmation en distribué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1064C16-1DAF-BD98-DEE6-DC505F3C6F2A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30F9FB7-97B9-38E6-B40F-00CC30023622}"/>
              </a:ext>
            </a:extLst>
          </p:cNvPr>
          <p:cNvSpPr txBox="1"/>
          <p:nvPr/>
        </p:nvSpPr>
        <p:spPr>
          <a:xfrm>
            <a:off x="4896000" y="3437279"/>
            <a:ext cx="4896000" cy="16747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Mémoire distribuée :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FF8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MPI</a:t>
            </a: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...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fr-FR" sz="1800" b="0" i="0" u="none" strike="noStrike" kern="1200" cap="none" baseline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Parallélisme unifié : PGAS, Chapel, X10, MPC…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fr-FR" sz="1800" b="0" i="0" u="none" strike="noStrike" kern="1200" cap="none" baseline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Par tâches : starPU...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B463611B-FC35-4352-1157-F0993B767E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" y="3096000"/>
            <a:ext cx="4666320" cy="23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5E6D72FA-89B8-1D58-1940-AAD65A0A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78C129-356E-5548-B84F-E90E4E9F392C}" type="slidenum">
              <a:t>36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114101B-E15C-9636-DAAD-8AB0A7FCA044}"/>
              </a:ext>
            </a:extLst>
          </p:cNvPr>
          <p:cNvSpPr txBox="1"/>
          <p:nvPr/>
        </p:nvSpPr>
        <p:spPr>
          <a:xfrm>
            <a:off x="360000" y="360000"/>
            <a:ext cx="9576000" cy="5039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400"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Les bibliothèques pour la programmation GPU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88FA084-5E71-41C3-C2ED-D7F30A4DC3FA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33B4136-1920-8EE2-584A-73E2905A2D7B}"/>
              </a:ext>
            </a:extLst>
          </p:cNvPr>
          <p:cNvSpPr txBox="1"/>
          <p:nvPr/>
        </p:nvSpPr>
        <p:spPr>
          <a:xfrm>
            <a:off x="4896000" y="3437279"/>
            <a:ext cx="4896000" cy="16747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fr-FR" sz="1800" b="0" i="0" u="none" strike="noStrike" kern="1200" cap="none" baseline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Code constructeur : CUDA, HIP, OneAPI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fr-FR" sz="1800" b="0" i="0" u="none" strike="noStrike" kern="1200" cap="none" baseline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Portable : OpenCL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fr-FR" sz="1800" b="0" i="0" u="none" strike="noStrike" kern="1200" cap="none" baseline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Directive : OpenACC, OpenMP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fr-FR" sz="1800" b="0" i="0" u="none" strike="noStrike" kern="1200" cap="none" baseline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Abstraction : Kokkos, Raja, Sycl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1DAA13F0-1409-DF68-BA12-19162A4EC72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3240000"/>
            <a:ext cx="356256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numéro de diapositive 3">
            <a:extLst>
              <a:ext uri="{FF2B5EF4-FFF2-40B4-BE49-F238E27FC236}">
                <a16:creationId xmlns:a16="http://schemas.microsoft.com/office/drawing/2014/main" id="{472D4894-F62E-8828-6807-43115C449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833054-FF9E-C64B-9737-44CEBB5F35D7}" type="slidenum">
              <a:t>37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9DED127-EE8E-BA62-6899-D9F3F4EE5F50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Compilation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Compilation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138BBB-CD05-CA4F-5F21-02014BD70D84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F12C569-98E5-23A6-0A3C-7BA38A547990}"/>
              </a:ext>
            </a:extLst>
          </p:cNvPr>
          <p:cNvSpPr txBox="1"/>
          <p:nvPr/>
        </p:nvSpPr>
        <p:spPr>
          <a:xfrm>
            <a:off x="7236000" y="5040000"/>
            <a:ext cx="158400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Exécutable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1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executable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F4E62E6-C502-68BB-B027-56CA6B5DECCE}"/>
              </a:ext>
            </a:extLst>
          </p:cNvPr>
          <p:cNvSpPr txBox="1"/>
          <p:nvPr/>
        </p:nvSpPr>
        <p:spPr>
          <a:xfrm>
            <a:off x="3780000" y="4369679"/>
            <a:ext cx="648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C++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8B8EBF70-FAB5-2268-2F38-DAB340D0264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343999" y="3456000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2674C87-70D2-A180-0664-E5195481BCFC}"/>
              </a:ext>
            </a:extLst>
          </p:cNvPr>
          <p:cNvSpPr txBox="1"/>
          <p:nvPr/>
        </p:nvSpPr>
        <p:spPr>
          <a:xfrm>
            <a:off x="7632000" y="4365720"/>
            <a:ext cx="86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01101</a:t>
            </a:r>
          </a:p>
        </p:txBody>
      </p:sp>
      <p:pic>
        <p:nvPicPr>
          <p:cNvPr id="8" name="">
            <a:extLst>
              <a:ext uri="{FF2B5EF4-FFF2-40B4-BE49-F238E27FC236}">
                <a16:creationId xmlns:a16="http://schemas.microsoft.com/office/drawing/2014/main" id="{4C910A75-FD1A-879B-1479-F323B044D07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20000" y="3456000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38F8A71-798A-A07B-3EA4-9886072C2072}"/>
              </a:ext>
            </a:extLst>
          </p:cNvPr>
          <p:cNvSpPr txBox="1"/>
          <p:nvPr/>
        </p:nvSpPr>
        <p:spPr>
          <a:xfrm>
            <a:off x="2484000" y="4441680"/>
            <a:ext cx="936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Fortran</a:t>
            </a:r>
          </a:p>
        </p:txBody>
      </p:sp>
      <p:pic>
        <p:nvPicPr>
          <p:cNvPr id="10" name="">
            <a:extLst>
              <a:ext uri="{FF2B5EF4-FFF2-40B4-BE49-F238E27FC236}">
                <a16:creationId xmlns:a16="http://schemas.microsoft.com/office/drawing/2014/main" id="{934D89EF-D25D-3F35-F5EB-11A6197034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32000" y="3456000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295A093C-ED1C-1FEA-B49D-291CDF625983}"/>
              </a:ext>
            </a:extLst>
          </p:cNvPr>
          <p:cNvSpPr/>
          <p:nvPr/>
        </p:nvSpPr>
        <p:spPr>
          <a:xfrm>
            <a:off x="4860000" y="4320000"/>
            <a:ext cx="2483999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ACD30BC-BAF5-A7F0-3DDD-82865E8927BA}"/>
              </a:ext>
            </a:extLst>
          </p:cNvPr>
          <p:cNvSpPr txBox="1"/>
          <p:nvPr/>
        </p:nvSpPr>
        <p:spPr>
          <a:xfrm>
            <a:off x="2196000" y="5040360"/>
            <a:ext cx="158400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Programme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1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program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9DCC09F-A69B-1412-936B-14981C9A57CB}"/>
              </a:ext>
            </a:extLst>
          </p:cNvPr>
          <p:cNvSpPr txBox="1"/>
          <p:nvPr/>
        </p:nvSpPr>
        <p:spPr>
          <a:xfrm>
            <a:off x="5256000" y="4320360"/>
            <a:ext cx="1584000" cy="431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Compilation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F1F34CE-1CE0-35F1-5170-B65E7C5E74AD}"/>
              </a:ext>
            </a:extLst>
          </p:cNvPr>
          <p:cNvSpPr txBox="1"/>
          <p:nvPr/>
        </p:nvSpPr>
        <p:spPr>
          <a:xfrm>
            <a:off x="1260000" y="4441680"/>
            <a:ext cx="936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C</a:t>
            </a:r>
          </a:p>
        </p:txBody>
      </p:sp>
      <p:pic>
        <p:nvPicPr>
          <p:cNvPr id="15" name="">
            <a:extLst>
              <a:ext uri="{FF2B5EF4-FFF2-40B4-BE49-F238E27FC236}">
                <a16:creationId xmlns:a16="http://schemas.microsoft.com/office/drawing/2014/main" id="{C05E5ADC-BF99-3D94-E60E-B4478FD501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07999" y="3456000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numéro de diapositive 3">
            <a:extLst>
              <a:ext uri="{FF2B5EF4-FFF2-40B4-BE49-F238E27FC236}">
                <a16:creationId xmlns:a16="http://schemas.microsoft.com/office/drawing/2014/main" id="{69EF894B-B934-D054-FC08-21C6BBA88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B383AF-8DB1-EE4C-910A-9973B4CFEF08}" type="slidenum">
              <a:t>38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F827B49-78C2-9F1F-3B70-C7C0883190BE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Exécution séquentielle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Sequential execution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79C3DC-6D6C-D457-0F94-0CA2E71CF73E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A29F9F3-71F9-47B0-AB6F-0A84D95164C6}"/>
              </a:ext>
            </a:extLst>
          </p:cNvPr>
          <p:cNvSpPr txBox="1"/>
          <p:nvPr/>
        </p:nvSpPr>
        <p:spPr>
          <a:xfrm>
            <a:off x="1512000" y="5688000"/>
            <a:ext cx="158400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Exécutable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1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executable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67518BBB-53E6-21F6-E007-DBAB0D084CE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20000" y="4104000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9CE92C0-0737-F638-6D0B-86999CB63531}"/>
              </a:ext>
            </a:extLst>
          </p:cNvPr>
          <p:cNvSpPr txBox="1"/>
          <p:nvPr/>
        </p:nvSpPr>
        <p:spPr>
          <a:xfrm>
            <a:off x="1908000" y="5013720"/>
            <a:ext cx="86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01101</a:t>
            </a: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682F1D54-3438-AEAB-09D9-CDF5ACA04E8C}"/>
              </a:ext>
            </a:extLst>
          </p:cNvPr>
          <p:cNvSpPr/>
          <p:nvPr/>
        </p:nvSpPr>
        <p:spPr>
          <a:xfrm>
            <a:off x="3060000" y="4968000"/>
            <a:ext cx="133200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orme libre 7">
            <a:extLst>
              <a:ext uri="{FF2B5EF4-FFF2-40B4-BE49-F238E27FC236}">
                <a16:creationId xmlns:a16="http://schemas.microsoft.com/office/drawing/2014/main" id="{269978DE-92A0-3AC1-E36D-C95750E31B08}"/>
              </a:ext>
            </a:extLst>
          </p:cNvPr>
          <p:cNvSpPr/>
          <p:nvPr/>
        </p:nvSpPr>
        <p:spPr>
          <a:xfrm>
            <a:off x="4536000" y="457200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2759BEE-AE3F-713A-6DC3-EF80183704CF}"/>
              </a:ext>
            </a:extLst>
          </p:cNvPr>
          <p:cNvSpPr txBox="1"/>
          <p:nvPr/>
        </p:nvSpPr>
        <p:spPr>
          <a:xfrm>
            <a:off x="4176000" y="5688360"/>
            <a:ext cx="158400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Processus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1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process</a:t>
            </a: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9210AD54-17BD-F7EE-EEB6-8FB9D8B61648}"/>
              </a:ext>
            </a:extLst>
          </p:cNvPr>
          <p:cNvSpPr/>
          <p:nvPr/>
        </p:nvSpPr>
        <p:spPr>
          <a:xfrm>
            <a:off x="5503320" y="4968000"/>
            <a:ext cx="1331999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8D3178D0-39AB-C55F-D46B-D2A3CBA2CB3C}"/>
              </a:ext>
            </a:extLst>
          </p:cNvPr>
          <p:cNvSpPr/>
          <p:nvPr/>
        </p:nvSpPr>
        <p:spPr>
          <a:xfrm>
            <a:off x="6983999" y="4608000"/>
            <a:ext cx="12596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CC00"/>
              </a:gs>
              <a:gs pos="100000">
                <a:srgbClr val="FF6600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Unité 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calcul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65FA122-83BF-F5EC-5784-94385A2BB7BE}"/>
              </a:ext>
            </a:extLst>
          </p:cNvPr>
          <p:cNvSpPr txBox="1"/>
          <p:nvPr/>
        </p:nvSpPr>
        <p:spPr>
          <a:xfrm>
            <a:off x="576000" y="1863360"/>
            <a:ext cx="9000000" cy="1328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programme en cours d’exécution séquentielle</a:t>
            </a: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 devient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un processus</a:t>
            </a: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 actif. Ce processus est exécuté par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une seule unité de calcul</a:t>
            </a: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.</a:t>
            </a: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3AA1E5CD-F751-ACCE-0A90-63092F020EB1}"/>
              </a:ext>
            </a:extLst>
          </p:cNvPr>
          <p:cNvSpPr/>
          <p:nvPr/>
        </p:nvSpPr>
        <p:spPr>
          <a:xfrm>
            <a:off x="6156000" y="2808000"/>
            <a:ext cx="0" cy="3455999"/>
          </a:xfrm>
          <a:prstGeom prst="line">
            <a:avLst/>
          </a:prstGeom>
          <a:noFill/>
          <a:ln w="0">
            <a:solidFill>
              <a:srgbClr val="000000"/>
            </a:solidFill>
            <a:custDash>
              <a:ds d="197000" sp="197000"/>
            </a:custDash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E479DEE-A411-FBD2-F06B-B3BA7B336FBE}"/>
              </a:ext>
            </a:extLst>
          </p:cNvPr>
          <p:cNvSpPr txBox="1"/>
          <p:nvPr/>
        </p:nvSpPr>
        <p:spPr>
          <a:xfrm>
            <a:off x="4140000" y="2808000"/>
            <a:ext cx="158400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Système d’exploitation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E394BD4-DF38-3C0A-925A-5FC4C528D9A2}"/>
              </a:ext>
            </a:extLst>
          </p:cNvPr>
          <p:cNvSpPr txBox="1"/>
          <p:nvPr/>
        </p:nvSpPr>
        <p:spPr>
          <a:xfrm>
            <a:off x="6803999" y="2988360"/>
            <a:ext cx="1584000" cy="399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Matériel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u numéro de diapositive 3">
            <a:extLst>
              <a:ext uri="{FF2B5EF4-FFF2-40B4-BE49-F238E27FC236}">
                <a16:creationId xmlns:a16="http://schemas.microsoft.com/office/drawing/2014/main" id="{E33657A9-86C7-F7ED-E3DA-EE05538D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16AA624-D5AD-184B-9413-2622BBFE960F}" type="slidenum">
              <a:t>39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3133BF9-B258-CB22-DA1C-5973F52AF0C3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Exécution parallèle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Parallel execution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A8167AF-C701-4C6B-E02B-CE60CF51EEE0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568BD69-FF23-FD01-9C7C-45F136842FED}"/>
              </a:ext>
            </a:extLst>
          </p:cNvPr>
          <p:cNvSpPr txBox="1"/>
          <p:nvPr/>
        </p:nvSpPr>
        <p:spPr>
          <a:xfrm>
            <a:off x="1512000" y="5688000"/>
            <a:ext cx="158400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Exécutable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1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executable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0C5215F8-5010-9791-ACF5-816AF92C0E0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20000" y="4104000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3BC817E-D70B-3F37-362F-B661E7C4CC24}"/>
              </a:ext>
            </a:extLst>
          </p:cNvPr>
          <p:cNvSpPr txBox="1"/>
          <p:nvPr/>
        </p:nvSpPr>
        <p:spPr>
          <a:xfrm>
            <a:off x="1908000" y="5013720"/>
            <a:ext cx="86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01101</a:t>
            </a: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D30148A2-C341-062C-465B-7C939C4F4672}"/>
              </a:ext>
            </a:extLst>
          </p:cNvPr>
          <p:cNvSpPr/>
          <p:nvPr/>
        </p:nvSpPr>
        <p:spPr>
          <a:xfrm>
            <a:off x="3060000" y="4968000"/>
            <a:ext cx="133200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9963D82-85D7-5E7F-EBE2-7F2F75CC31B1}"/>
              </a:ext>
            </a:extLst>
          </p:cNvPr>
          <p:cNvSpPr txBox="1"/>
          <p:nvPr/>
        </p:nvSpPr>
        <p:spPr>
          <a:xfrm>
            <a:off x="3888000" y="6336360"/>
            <a:ext cx="2088000" cy="399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Processus/Thread</a:t>
            </a: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4957B44D-2966-4AE4-DD54-BB567AFC8CC8}"/>
              </a:ext>
            </a:extLst>
          </p:cNvPr>
          <p:cNvSpPr/>
          <p:nvPr/>
        </p:nvSpPr>
        <p:spPr>
          <a:xfrm>
            <a:off x="5503320" y="4140000"/>
            <a:ext cx="1331999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Forme libre 9">
            <a:extLst>
              <a:ext uri="{FF2B5EF4-FFF2-40B4-BE49-F238E27FC236}">
                <a16:creationId xmlns:a16="http://schemas.microsoft.com/office/drawing/2014/main" id="{4D02054E-2CB3-9B54-A850-06426C0A6AFA}"/>
              </a:ext>
            </a:extLst>
          </p:cNvPr>
          <p:cNvSpPr/>
          <p:nvPr/>
        </p:nvSpPr>
        <p:spPr>
          <a:xfrm>
            <a:off x="6983999" y="4608000"/>
            <a:ext cx="12596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CC00"/>
              </a:gs>
              <a:gs pos="100000">
                <a:srgbClr val="FF6600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Unité 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calcul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15E55F-49F9-412A-1916-8CDD8916F309}"/>
              </a:ext>
            </a:extLst>
          </p:cNvPr>
          <p:cNvSpPr txBox="1"/>
          <p:nvPr/>
        </p:nvSpPr>
        <p:spPr>
          <a:xfrm>
            <a:off x="576000" y="1863360"/>
            <a:ext cx="9000000" cy="1328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programme en cours d’exécution parallèle</a:t>
            </a: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 est dupliqué en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plusieurs processus</a:t>
            </a: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 actifs ou threads. Ces processus sont exécutés par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plusieurs unités de calcul</a:t>
            </a: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.</a:t>
            </a: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402228C1-EC1F-0247-98AC-4AC9113DC6A2}"/>
              </a:ext>
            </a:extLst>
          </p:cNvPr>
          <p:cNvSpPr/>
          <p:nvPr/>
        </p:nvSpPr>
        <p:spPr>
          <a:xfrm>
            <a:off x="6156000" y="2808000"/>
            <a:ext cx="0" cy="3455999"/>
          </a:xfrm>
          <a:prstGeom prst="line">
            <a:avLst/>
          </a:prstGeom>
          <a:noFill/>
          <a:ln w="0">
            <a:solidFill>
              <a:srgbClr val="000000"/>
            </a:solidFill>
            <a:custDash>
              <a:ds d="197000" sp="197000"/>
            </a:custDash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2837A73-B8B0-4A95-8222-37629138A6B8}"/>
              </a:ext>
            </a:extLst>
          </p:cNvPr>
          <p:cNvSpPr txBox="1"/>
          <p:nvPr/>
        </p:nvSpPr>
        <p:spPr>
          <a:xfrm>
            <a:off x="6443999" y="2988000"/>
            <a:ext cx="1584000" cy="399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Matériel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0F214-057F-276A-0932-5F6F26F89B81}"/>
              </a:ext>
            </a:extLst>
          </p:cNvPr>
          <p:cNvSpPr txBox="1"/>
          <p:nvPr/>
        </p:nvSpPr>
        <p:spPr>
          <a:xfrm>
            <a:off x="4140000" y="2808000"/>
            <a:ext cx="158400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Système d’exploitation</a:t>
            </a:r>
          </a:p>
        </p:txBody>
      </p:sp>
      <p:sp>
        <p:nvSpPr>
          <p:cNvPr id="15" name="Forme libre 14">
            <a:extLst>
              <a:ext uri="{FF2B5EF4-FFF2-40B4-BE49-F238E27FC236}">
                <a16:creationId xmlns:a16="http://schemas.microsoft.com/office/drawing/2014/main" id="{28FFF17E-33E1-8548-0860-3533366DA0A8}"/>
              </a:ext>
            </a:extLst>
          </p:cNvPr>
          <p:cNvSpPr/>
          <p:nvPr/>
        </p:nvSpPr>
        <p:spPr>
          <a:xfrm>
            <a:off x="4656960" y="3900960"/>
            <a:ext cx="503999" cy="50399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P/T</a:t>
            </a:r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8CA12DD8-1EDA-EE81-508A-AD9F77ACA386}"/>
              </a:ext>
            </a:extLst>
          </p:cNvPr>
          <p:cNvSpPr/>
          <p:nvPr/>
        </p:nvSpPr>
        <p:spPr>
          <a:xfrm>
            <a:off x="4669920" y="4489920"/>
            <a:ext cx="503999" cy="50399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P/T</a:t>
            </a:r>
          </a:p>
        </p:txBody>
      </p:sp>
      <p:sp>
        <p:nvSpPr>
          <p:cNvPr id="17" name="Forme libre 16">
            <a:extLst>
              <a:ext uri="{FF2B5EF4-FFF2-40B4-BE49-F238E27FC236}">
                <a16:creationId xmlns:a16="http://schemas.microsoft.com/office/drawing/2014/main" id="{6B901F3C-C569-AFF6-E465-0210EC18E4B2}"/>
              </a:ext>
            </a:extLst>
          </p:cNvPr>
          <p:cNvSpPr/>
          <p:nvPr/>
        </p:nvSpPr>
        <p:spPr>
          <a:xfrm>
            <a:off x="4682880" y="5078880"/>
            <a:ext cx="503999" cy="50399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P/T</a:t>
            </a:r>
          </a:p>
        </p:txBody>
      </p:sp>
      <p:sp>
        <p:nvSpPr>
          <p:cNvPr id="18" name="Forme libre 17">
            <a:extLst>
              <a:ext uri="{FF2B5EF4-FFF2-40B4-BE49-F238E27FC236}">
                <a16:creationId xmlns:a16="http://schemas.microsoft.com/office/drawing/2014/main" id="{06DA15FA-BA05-BA5A-90B2-368A1FC38212}"/>
              </a:ext>
            </a:extLst>
          </p:cNvPr>
          <p:cNvSpPr/>
          <p:nvPr/>
        </p:nvSpPr>
        <p:spPr>
          <a:xfrm>
            <a:off x="4695840" y="5703840"/>
            <a:ext cx="503999" cy="50399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P/T</a:t>
            </a:r>
          </a:p>
        </p:txBody>
      </p:sp>
      <p:sp>
        <p:nvSpPr>
          <p:cNvPr id="19" name="Forme libre 18">
            <a:extLst>
              <a:ext uri="{FF2B5EF4-FFF2-40B4-BE49-F238E27FC236}">
                <a16:creationId xmlns:a16="http://schemas.microsoft.com/office/drawing/2014/main" id="{D7F39385-71E4-FD3F-9DFE-D24265A86725}"/>
              </a:ext>
            </a:extLst>
          </p:cNvPr>
          <p:cNvSpPr/>
          <p:nvPr/>
        </p:nvSpPr>
        <p:spPr>
          <a:xfrm>
            <a:off x="6960960" y="5448960"/>
            <a:ext cx="12596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CC00"/>
              </a:gs>
              <a:gs pos="100000">
                <a:srgbClr val="FF6600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Unité 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calcul</a:t>
            </a:r>
          </a:p>
        </p:txBody>
      </p:sp>
      <p:sp>
        <p:nvSpPr>
          <p:cNvPr id="20" name="Forme libre 19">
            <a:extLst>
              <a:ext uri="{FF2B5EF4-FFF2-40B4-BE49-F238E27FC236}">
                <a16:creationId xmlns:a16="http://schemas.microsoft.com/office/drawing/2014/main" id="{8A3F31C6-EF34-FDFD-0106-83C3279CCA77}"/>
              </a:ext>
            </a:extLst>
          </p:cNvPr>
          <p:cNvSpPr/>
          <p:nvPr/>
        </p:nvSpPr>
        <p:spPr>
          <a:xfrm>
            <a:off x="6973920" y="3769920"/>
            <a:ext cx="12596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CC00"/>
              </a:gs>
              <a:gs pos="100000">
                <a:srgbClr val="FF6600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Unité 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calcul</a:t>
            </a:r>
          </a:p>
        </p:txBody>
      </p:sp>
      <p:pic>
        <p:nvPicPr>
          <p:cNvPr id="21" name="">
            <a:extLst>
              <a:ext uri="{FF2B5EF4-FFF2-40B4-BE49-F238E27FC236}">
                <a16:creationId xmlns:a16="http://schemas.microsoft.com/office/drawing/2014/main" id="{C42668C4-BBB8-04CA-E12D-BB667DC31F4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218160" y="790559"/>
            <a:ext cx="7524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Connecteur droit 21">
            <a:extLst>
              <a:ext uri="{FF2B5EF4-FFF2-40B4-BE49-F238E27FC236}">
                <a16:creationId xmlns:a16="http://schemas.microsoft.com/office/drawing/2014/main" id="{7F22C402-9A7A-4525-A84F-81800F5459C6}"/>
              </a:ext>
            </a:extLst>
          </p:cNvPr>
          <p:cNvSpPr/>
          <p:nvPr/>
        </p:nvSpPr>
        <p:spPr>
          <a:xfrm>
            <a:off x="5498640" y="4716000"/>
            <a:ext cx="133200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79886AFC-0EE6-9E5B-B38F-AC1386F2E9D1}"/>
              </a:ext>
            </a:extLst>
          </p:cNvPr>
          <p:cNvSpPr/>
          <p:nvPr/>
        </p:nvSpPr>
        <p:spPr>
          <a:xfrm>
            <a:off x="5493960" y="5328000"/>
            <a:ext cx="1331999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4" name="Connecteur droit 23">
            <a:extLst>
              <a:ext uri="{FF2B5EF4-FFF2-40B4-BE49-F238E27FC236}">
                <a16:creationId xmlns:a16="http://schemas.microsoft.com/office/drawing/2014/main" id="{2F24C133-AA47-9AFC-0FE9-90D410D6E22C}"/>
              </a:ext>
            </a:extLst>
          </p:cNvPr>
          <p:cNvSpPr/>
          <p:nvPr/>
        </p:nvSpPr>
        <p:spPr>
          <a:xfrm>
            <a:off x="5489279" y="5940000"/>
            <a:ext cx="133200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FBFBDEC0-B804-2A47-000D-3AFE83981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4C0A35-E29F-8347-BF74-3EC5EFC83E78}" type="slidenum">
              <a:t>4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700099B-0571-A0F9-A741-A3919D9C4D68}"/>
              </a:ext>
            </a:extLst>
          </p:cNvPr>
          <p:cNvSpPr txBox="1"/>
          <p:nvPr/>
        </p:nvSpPr>
        <p:spPr>
          <a:xfrm>
            <a:off x="360000" y="360000"/>
            <a:ext cx="8640000" cy="501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Prérequis pour ce cours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A0E6A75-EF12-3A8D-BFF4-3DF2D4255617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- introduction</a:t>
            </a:r>
          </a:p>
        </p:txBody>
      </p:sp>
      <p:sp>
        <p:nvSpPr>
          <p:cNvPr id="4" name="ZoneTexte 3">
            <a:hlinkClick r:id="rId3"/>
            <a:extLst>
              <a:ext uri="{FF2B5EF4-FFF2-40B4-BE49-F238E27FC236}">
                <a16:creationId xmlns:a16="http://schemas.microsoft.com/office/drawing/2014/main" id="{7C608F18-BCD3-45B9-7068-0E5EE791FB04}"/>
              </a:ext>
            </a:extLst>
          </p:cNvPr>
          <p:cNvSpPr txBox="1"/>
          <p:nvPr/>
        </p:nvSpPr>
        <p:spPr>
          <a:xfrm>
            <a:off x="1116000" y="1872000"/>
            <a:ext cx="8063999" cy="50281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1) Les bases de la programmation en C/C++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	</a:t>
            </a:r>
            <a:r>
              <a:rPr lang="fr-FR" sz="2400" b="0" i="0" u="none" strike="noStrike" kern="1200" cap="none">
                <a:ln>
                  <a:noFill/>
                </a:ln>
                <a:solidFill>
                  <a:srgbClr val="729FCF"/>
                </a:solidFill>
                <a:latin typeface="Clear Sans Light" pitchFamily="34"/>
                <a:ea typeface="Noto Sans CJK SC Regular" pitchFamily="2"/>
                <a:cs typeface="FreeSans" pitchFamily="2"/>
                <a:hlinkClick r:id="rId4"/>
              </a:rPr>
              <a:t>Cours de l’IDRIS sur le C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729FC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	</a:t>
            </a:r>
            <a:r>
              <a:rPr lang="fr-FR" sz="2400" b="0" i="0" u="none" strike="noStrike" kern="1200" cap="none">
                <a:ln>
                  <a:noFill/>
                </a:ln>
                <a:solidFill>
                  <a:srgbClr val="729FCF"/>
                </a:solidFill>
                <a:latin typeface="Clear Sans Light" pitchFamily="34"/>
                <a:ea typeface="Noto Sans CJK SC Regular" pitchFamily="2"/>
                <a:cs typeface="FreeSans" pitchFamily="2"/>
                <a:hlinkClick r:id="rId5"/>
              </a:rPr>
              <a:t>Cours OpenClassroom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2400" b="0" i="0" u="none" strike="noStrike" kern="1200" cap="none">
              <a:ln>
                <a:noFill/>
              </a:ln>
              <a:solidFill>
                <a:srgbClr val="000000"/>
              </a:solidFill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1) Les bases de la programmation en Fortran 90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	</a:t>
            </a:r>
            <a:r>
              <a:rPr lang="fr-FR" sz="2400" b="0" i="0" u="none" strike="noStrike" kern="1200" cap="none">
                <a:ln>
                  <a:noFill/>
                </a:ln>
                <a:solidFill>
                  <a:srgbClr val="729FCF"/>
                </a:solidFill>
                <a:latin typeface="Clear Sans Light" pitchFamily="34"/>
                <a:ea typeface="Noto Sans CJK SC Regular" pitchFamily="2"/>
                <a:cs typeface="FreeSans" pitchFamily="2"/>
                <a:hlinkClick r:id="rId3"/>
              </a:rPr>
              <a:t>Cours ENSEIRB-MATMECA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729FC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	</a:t>
            </a:r>
            <a:r>
              <a:rPr lang="fr-FR" sz="2400" b="0" i="0" u="none" strike="noStrike" kern="1200" cap="none">
                <a:ln>
                  <a:noFill/>
                </a:ln>
                <a:solidFill>
                  <a:srgbClr val="729FCF"/>
                </a:solidFill>
                <a:latin typeface="Clear Sans Light" pitchFamily="34"/>
                <a:ea typeface="Noto Sans CJK SC Regular" pitchFamily="2"/>
                <a:cs typeface="FreeSans" pitchFamily="2"/>
                <a:hlinkClick r:id="rId6"/>
              </a:rPr>
              <a:t>Cours de L’IDRIS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2400" b="0" i="0" u="none" strike="noStrike" kern="1200" cap="none">
              <a:ln>
                <a:noFill/>
              </a:ln>
              <a:solidFill>
                <a:srgbClr val="000000"/>
              </a:solidFill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2) Les bases de l’utilisation d’un terminal sous Linux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	</a:t>
            </a:r>
            <a:r>
              <a:rPr lang="fr-FR" sz="2400" b="0" i="0" u="none" strike="noStrike" kern="1200" cap="none">
                <a:ln>
                  <a:noFill/>
                </a:ln>
                <a:solidFill>
                  <a:srgbClr val="729FCF"/>
                </a:solidFill>
                <a:latin typeface="Clear Sans Light" pitchFamily="34"/>
                <a:ea typeface="Noto Sans CJK SC Regular" pitchFamily="2"/>
                <a:cs typeface="FreeSans" pitchFamily="2"/>
                <a:hlinkClick r:id="rId7"/>
              </a:rPr>
              <a:t>Cours OpenClassroom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2400" b="0" i="0" u="none" strike="noStrike" kern="1200" cap="none">
              <a:ln>
                <a:noFill/>
              </a:ln>
              <a:solidFill>
                <a:srgbClr val="729FCF"/>
              </a:solidFill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3) Savoir compiler et exécuter un programme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3">
            <a:extLst>
              <a:ext uri="{FF2B5EF4-FFF2-40B4-BE49-F238E27FC236}">
                <a16:creationId xmlns:a16="http://schemas.microsoft.com/office/drawing/2014/main" id="{1E5B1B92-75B0-7CBF-5E74-08C5CE3D0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B54F60-AC0C-4F45-ACA7-6E301F2639CD}" type="slidenum">
              <a:t>40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42D3698-0541-74E8-0E94-066FE1069403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Exécution parallèle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Parallel execution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62953ED-D44E-676F-B830-4674323C39C0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E20EF19-F0DD-C33E-2841-8D28BFBC715E}"/>
              </a:ext>
            </a:extLst>
          </p:cNvPr>
          <p:cNvSpPr txBox="1"/>
          <p:nvPr/>
        </p:nvSpPr>
        <p:spPr>
          <a:xfrm>
            <a:off x="1512000" y="1863360"/>
            <a:ext cx="8063999" cy="1328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Par simplification, nous décidons ici qu’une unité de calcul est toujours en charge d’un seul et unique processus. Cela n’est en fait pas forcément le cas.</a:t>
            </a:r>
          </a:p>
        </p:txBody>
      </p:sp>
      <p:sp>
        <p:nvSpPr>
          <p:cNvPr id="5" name="Forme libre 4">
            <a:extLst>
              <a:ext uri="{FF2B5EF4-FFF2-40B4-BE49-F238E27FC236}">
                <a16:creationId xmlns:a16="http://schemas.microsoft.com/office/drawing/2014/main" id="{3A41FAE6-9F8A-B184-40AB-7A543E3C0AF5}"/>
              </a:ext>
            </a:extLst>
          </p:cNvPr>
          <p:cNvSpPr/>
          <p:nvPr/>
        </p:nvSpPr>
        <p:spPr>
          <a:xfrm>
            <a:off x="1872000" y="4031999"/>
            <a:ext cx="1584000" cy="1584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P/T</a:t>
            </a:r>
          </a:p>
        </p:txBody>
      </p:sp>
      <p:sp>
        <p:nvSpPr>
          <p:cNvPr id="6" name="Forme libre 5">
            <a:extLst>
              <a:ext uri="{FF2B5EF4-FFF2-40B4-BE49-F238E27FC236}">
                <a16:creationId xmlns:a16="http://schemas.microsoft.com/office/drawing/2014/main" id="{C4456330-17B0-BD33-6B47-7389F67828E8}"/>
              </a:ext>
            </a:extLst>
          </p:cNvPr>
          <p:cNvSpPr/>
          <p:nvPr/>
        </p:nvSpPr>
        <p:spPr>
          <a:xfrm>
            <a:off x="5491080" y="4104000"/>
            <a:ext cx="2644920" cy="1512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CC00"/>
              </a:gs>
              <a:gs pos="100000">
                <a:srgbClr val="FF6600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Unité 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calcul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4DAD2C55-6EEB-19C5-1577-DF52D887CF0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218160" y="790559"/>
            <a:ext cx="7524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0E7EA350-CBC9-F2C7-A22D-B7C658FD6C11}"/>
              </a:ext>
            </a:extLst>
          </p:cNvPr>
          <p:cNvSpPr/>
          <p:nvPr/>
        </p:nvSpPr>
        <p:spPr>
          <a:xfrm>
            <a:off x="3456000" y="4824000"/>
            <a:ext cx="203508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9" name="">
            <a:extLst>
              <a:ext uri="{FF2B5EF4-FFF2-40B4-BE49-F238E27FC236}">
                <a16:creationId xmlns:a16="http://schemas.microsoft.com/office/drawing/2014/main" id="{6B384F0C-E63C-0E32-81BC-EFB2C37F644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32000" y="1863360"/>
            <a:ext cx="7200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2676E1D7-6FEE-D38F-D7CE-9E7191F69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1FE381E-4C6F-034F-B4DD-A930DB1B575B}" type="slidenum">
              <a:t>41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5605DB8-C989-6D3C-0944-40298EE79C0C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Modèle de parallélisme : parallélisme de données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Programming model : data parallelislm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5F7D93F-7686-CAC0-E999-4D71A325E6AC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0C128E5-8D05-3A9D-32E5-B09622E185F3}"/>
              </a:ext>
            </a:extLst>
          </p:cNvPr>
          <p:cNvSpPr txBox="1"/>
          <p:nvPr/>
        </p:nvSpPr>
        <p:spPr>
          <a:xfrm>
            <a:off x="827999" y="6434640"/>
            <a:ext cx="8748000" cy="477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Dans ce cours, nous nous intéressons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uniquement au parallélisme de données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429660C-2663-8E31-28EF-E334C72210F4}"/>
              </a:ext>
            </a:extLst>
          </p:cNvPr>
          <p:cNvSpPr txBox="1"/>
          <p:nvPr/>
        </p:nvSpPr>
        <p:spPr>
          <a:xfrm>
            <a:off x="1800000" y="1899000"/>
            <a:ext cx="7776000" cy="1328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 parallélisme</a:t>
            </a:r>
            <a:r>
              <a:rPr lang="fr-FR" sz="1800" b="0" i="0" u="sng" strike="noStrike" kern="1200" cap="none">
                <a:ln>
                  <a:noFill/>
                </a:ln>
                <a:solidFill>
                  <a:srgbClr val="000000"/>
                </a:solidFill>
                <a:uFillTx/>
                <a:latin typeface="Clear Sans Light" pitchFamily="34"/>
                <a:ea typeface="Noto Sans CJK SC Regular" pitchFamily="2"/>
                <a:cs typeface="FreeSans" pitchFamily="2"/>
              </a:rPr>
              <a:t> de données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est un modèle de parallélisme qui consiste à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répartir les données sur les différentes unités de calcul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 Chaque unité de calcul tend à répliquer les mêmes actions sur ses propres données. Les données sont échangeables.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6FC72B7B-EB86-B3DE-65FD-AB972469986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218160" y="790559"/>
            <a:ext cx="7524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B497F61D-29B9-679F-0C6F-86D95D60A35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27999" y="2196000"/>
            <a:ext cx="827999" cy="8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78E9F60A-9C4A-DD41-202D-34EEDFDB4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DAA84E-248A-E045-9A02-6710C1BAC271}" type="slidenum">
              <a:t>42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5511CA0-2FCD-DDE9-3239-9925C39C62EA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Modèle de parallélisme : parallélisme de tâches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Programming model : task parallelism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5C06C09-680F-5A58-2F07-7DB3D8B61999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36BD67-6FD2-786E-5663-7F32F050972B}"/>
              </a:ext>
            </a:extLst>
          </p:cNvPr>
          <p:cNvSpPr txBox="1"/>
          <p:nvPr/>
        </p:nvSpPr>
        <p:spPr>
          <a:xfrm>
            <a:off x="827999" y="6434640"/>
            <a:ext cx="8748000" cy="477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Dans ce cours, nous nous intéressons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uniquement au parallélisme de données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D29C375-408B-7358-91FC-EC390F3BF8A7}"/>
              </a:ext>
            </a:extLst>
          </p:cNvPr>
          <p:cNvSpPr txBox="1"/>
          <p:nvPr/>
        </p:nvSpPr>
        <p:spPr>
          <a:xfrm>
            <a:off x="1800360" y="2079000"/>
            <a:ext cx="7776000" cy="1019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 parallélisme</a:t>
            </a:r>
            <a:r>
              <a:rPr lang="fr-FR" sz="1800" b="0" i="0" u="sng" strike="noStrike" kern="1200" cap="none">
                <a:ln>
                  <a:noFill/>
                </a:ln>
                <a:solidFill>
                  <a:srgbClr val="000000"/>
                </a:solidFill>
                <a:uFillTx/>
                <a:latin typeface="Clear Sans Light" pitchFamily="34"/>
                <a:ea typeface="Noto Sans CJK SC Regular" pitchFamily="2"/>
                <a:cs typeface="FreeSans" pitchFamily="2"/>
              </a:rPr>
              <a:t> de tâches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est un modèle de parallélisme qui consiste à répartir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les calculs sur les différentes unités de calcul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 La donnée n’est pas liée à une unité de calcul. Les tâches peuvent être échangées.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A363AF56-FF0C-8DE8-E0D5-4653988A4DB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346680" y="843480"/>
            <a:ext cx="712800" cy="720000"/>
          </a:xfrm>
          <a:prstGeom prst="rect">
            <a:avLst/>
          </a:prstGeom>
          <a:noFill/>
          <a:ln>
            <a:noFill/>
          </a:ln>
          <a:effectLst>
            <a:outerShdw dist="36147" dir="2700000" algn="tl">
              <a:srgbClr val="FFFFFF">
                <a:alpha val="30000"/>
              </a:srgbClr>
            </a:outerShdw>
          </a:effectLst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C96FE013-9F96-F251-F9AE-D89C2DC2D6E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27999" y="2196000"/>
            <a:ext cx="827999" cy="8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8C16C109-5C6D-6767-832A-9A2CB2452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26E51C-1467-8F4D-A8CF-C4490833347D}" type="slidenum">
              <a:t>43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95D9EC4-2460-8E44-2FAE-344C3928E2C5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Modèle de programmation parallèle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Parallel programming model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6B0147E-7ED4-49C8-C49A-2E65D01641A2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7E84E81-3F81-5277-C371-74C27AF98EA9}"/>
              </a:ext>
            </a:extLst>
          </p:cNvPr>
          <p:cNvSpPr txBox="1"/>
          <p:nvPr/>
        </p:nvSpPr>
        <p:spPr>
          <a:xfrm>
            <a:off x="1800000" y="2223000"/>
            <a:ext cx="7452985" cy="13287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Un </a:t>
            </a:r>
            <a:r>
              <a:rPr lang="fr-FR" sz="1800" b="0" i="0" u="sng" strike="noStrike" kern="1200" cap="none" dirty="0">
                <a:ln>
                  <a:noFill/>
                </a:ln>
                <a:solidFill>
                  <a:srgbClr val="000000"/>
                </a:solidFill>
                <a:uFillTx/>
                <a:latin typeface="Clear Sans Light" pitchFamily="34"/>
                <a:ea typeface="Noto Sans CJK SC Regular" pitchFamily="2"/>
                <a:cs typeface="FreeSans" pitchFamily="2"/>
              </a:rPr>
              <a:t>modèle de programmation parallèle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est une approche  de programmation, souvent basée sur une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bibliothèque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(</a:t>
            </a:r>
            <a:r>
              <a:rPr lang="fr-FR" sz="1800" b="0" i="1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library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) ou une API, permet permettant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de faciliter la résolution d’un problème parallèle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et/ou de s’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adapter à une ou plusieurs architectures parallèles.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910CA46-4429-2E6D-C514-0838C6B0C708}"/>
              </a:ext>
            </a:extLst>
          </p:cNvPr>
          <p:cNvSpPr txBox="1"/>
          <p:nvPr/>
        </p:nvSpPr>
        <p:spPr>
          <a:xfrm>
            <a:off x="1800000" y="3851999"/>
            <a:ext cx="7776000" cy="4878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➢"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distribuée : paradigme par passage de messages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4D2EF9-19E5-756B-7A50-D5E7F93AD295}"/>
              </a:ext>
            </a:extLst>
          </p:cNvPr>
          <p:cNvSpPr txBox="1"/>
          <p:nvPr/>
        </p:nvSpPr>
        <p:spPr>
          <a:xfrm>
            <a:off x="1800000" y="4428360"/>
            <a:ext cx="7776000" cy="4878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➢"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partagée: paradigme </a:t>
            </a:r>
            <a:r>
              <a:rPr lang="fr-FR" sz="1800" b="0" i="1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fork-join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ou </a:t>
            </a:r>
            <a:r>
              <a:rPr lang="fr-FR" sz="1800" b="0" i="1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divide and conquer</a:t>
            </a: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F32CAC0B-C3D6-4AF2-37AE-A1D72D6622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7640" y="2627640"/>
            <a:ext cx="827999" cy="8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numéro de diapositive 3">
            <a:extLst>
              <a:ext uri="{FF2B5EF4-FFF2-40B4-BE49-F238E27FC236}">
                <a16:creationId xmlns:a16="http://schemas.microsoft.com/office/drawing/2014/main" id="{DF7D383D-4532-D7A3-4403-8299CCC5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C2573D-A08C-4D46-8358-D84BD0FBB712}" type="slidenum">
              <a:t>44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CB05DB2-69E4-AA65-B54F-70EDEB170A6A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Paradigme par passage de messages : définition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Message passing programming model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5C30A41-EE33-B0E0-723A-94662256E173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Connecteur droit 3">
            <a:extLst>
              <a:ext uri="{FF2B5EF4-FFF2-40B4-BE49-F238E27FC236}">
                <a16:creationId xmlns:a16="http://schemas.microsoft.com/office/drawing/2014/main" id="{F4C70A62-8D90-3BFD-1E42-8039C7063799}"/>
              </a:ext>
            </a:extLst>
          </p:cNvPr>
          <p:cNvSpPr/>
          <p:nvPr/>
        </p:nvSpPr>
        <p:spPr>
          <a:xfrm>
            <a:off x="2378880" y="5505120"/>
            <a:ext cx="0" cy="75600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C15F08D3-2BB6-A77D-1207-CE435EABC745}"/>
              </a:ext>
            </a:extLst>
          </p:cNvPr>
          <p:cNvSpPr/>
          <p:nvPr/>
        </p:nvSpPr>
        <p:spPr>
          <a:xfrm>
            <a:off x="4119839" y="5518080"/>
            <a:ext cx="0" cy="755999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2194144F-E8DA-AD4C-4E50-A1ABE4A49CCA}"/>
              </a:ext>
            </a:extLst>
          </p:cNvPr>
          <p:cNvSpPr/>
          <p:nvPr/>
        </p:nvSpPr>
        <p:spPr>
          <a:xfrm>
            <a:off x="5860799" y="5531040"/>
            <a:ext cx="0" cy="755999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1B1EC2DD-46D8-49BC-D2CB-E595F9F3ADB9}"/>
              </a:ext>
            </a:extLst>
          </p:cNvPr>
          <p:cNvSpPr/>
          <p:nvPr/>
        </p:nvSpPr>
        <p:spPr>
          <a:xfrm>
            <a:off x="7601760" y="5544000"/>
            <a:ext cx="0" cy="75600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orme libre 7">
            <a:extLst>
              <a:ext uri="{FF2B5EF4-FFF2-40B4-BE49-F238E27FC236}">
                <a16:creationId xmlns:a16="http://schemas.microsoft.com/office/drawing/2014/main" id="{47529AB9-5A59-3129-052F-45163C547207}"/>
              </a:ext>
            </a:extLst>
          </p:cNvPr>
          <p:cNvSpPr/>
          <p:nvPr/>
        </p:nvSpPr>
        <p:spPr>
          <a:xfrm>
            <a:off x="1599840" y="5829120"/>
            <a:ext cx="1535039" cy="720000"/>
          </a:xfrm>
          <a:custGeom>
            <a:avLst>
              <a:gd name="f0" fmla="val 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privée</a:t>
            </a:r>
          </a:p>
        </p:txBody>
      </p:sp>
      <p:sp>
        <p:nvSpPr>
          <p:cNvPr id="9" name="Forme libre 8">
            <a:extLst>
              <a:ext uri="{FF2B5EF4-FFF2-40B4-BE49-F238E27FC236}">
                <a16:creationId xmlns:a16="http://schemas.microsoft.com/office/drawing/2014/main" id="{53B5E4B6-89EC-C76C-0EA7-7A6D6ABBE103}"/>
              </a:ext>
            </a:extLst>
          </p:cNvPr>
          <p:cNvSpPr/>
          <p:nvPr/>
        </p:nvSpPr>
        <p:spPr>
          <a:xfrm>
            <a:off x="3340800" y="5842079"/>
            <a:ext cx="1535039" cy="720000"/>
          </a:xfrm>
          <a:custGeom>
            <a:avLst>
              <a:gd name="f0" fmla="val 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privée</a:t>
            </a:r>
          </a:p>
        </p:txBody>
      </p:sp>
      <p:sp>
        <p:nvSpPr>
          <p:cNvPr id="10" name="Forme libre 9">
            <a:extLst>
              <a:ext uri="{FF2B5EF4-FFF2-40B4-BE49-F238E27FC236}">
                <a16:creationId xmlns:a16="http://schemas.microsoft.com/office/drawing/2014/main" id="{8705B7CA-5D13-BFDB-669E-181165867B72}"/>
              </a:ext>
            </a:extLst>
          </p:cNvPr>
          <p:cNvSpPr/>
          <p:nvPr/>
        </p:nvSpPr>
        <p:spPr>
          <a:xfrm>
            <a:off x="5081760" y="5855040"/>
            <a:ext cx="1535039" cy="720000"/>
          </a:xfrm>
          <a:custGeom>
            <a:avLst>
              <a:gd name="f0" fmla="val 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privée</a:t>
            </a:r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A313D6CA-0192-F394-0E42-D85FD994FB25}"/>
              </a:ext>
            </a:extLst>
          </p:cNvPr>
          <p:cNvSpPr/>
          <p:nvPr/>
        </p:nvSpPr>
        <p:spPr>
          <a:xfrm>
            <a:off x="6822719" y="5868000"/>
            <a:ext cx="1535039" cy="720000"/>
          </a:xfrm>
          <a:custGeom>
            <a:avLst>
              <a:gd name="f0" fmla="val 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privée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CE64AF5-3692-0046-C829-0C24700BB30A}"/>
              </a:ext>
            </a:extLst>
          </p:cNvPr>
          <p:cNvSpPr txBox="1"/>
          <p:nvPr/>
        </p:nvSpPr>
        <p:spPr>
          <a:xfrm>
            <a:off x="468000" y="3888000"/>
            <a:ext cx="1224000" cy="399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CC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Messages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7E203AC-93D6-F4F4-6485-77AB84B8CAAD}"/>
              </a:ext>
            </a:extLst>
          </p:cNvPr>
          <p:cNvSpPr txBox="1"/>
          <p:nvPr/>
        </p:nvSpPr>
        <p:spPr>
          <a:xfrm>
            <a:off x="1764000" y="1899000"/>
            <a:ext cx="7713632" cy="13287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Dans un modèle par </a:t>
            </a:r>
            <a:r>
              <a:rPr lang="fr-FR" sz="1800" b="0" i="0" u="sng" strike="noStrike" kern="1200" cap="none">
                <a:ln>
                  <a:noFill/>
                </a:ln>
                <a:solidFill>
                  <a:srgbClr val="000000"/>
                </a:solidFill>
                <a:uFillTx/>
                <a:latin typeface="Clear Sans Light" pitchFamily="34"/>
                <a:ea typeface="Noto Sans CJK SC Regular" pitchFamily="2"/>
                <a:cs typeface="FreeSans" pitchFamily="2"/>
              </a:rPr>
              <a:t>échange de messages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, les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différents exécutants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(</a:t>
            </a:r>
            <a:r>
              <a:rPr lang="fr-FR" sz="1800" b="0" i="1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process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) ont leurs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données propres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qu’ils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communiquent entre eux par messages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 Ces messages peuvent servir à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échanger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une ou plusieurs données, ou se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synchroniser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</a:t>
            </a:r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164E46C0-F94C-0961-DED8-525117DA1AEF}"/>
              </a:ext>
            </a:extLst>
          </p:cNvPr>
          <p:cNvSpPr/>
          <p:nvPr/>
        </p:nvSpPr>
        <p:spPr>
          <a:xfrm>
            <a:off x="1980000" y="471600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15" name="Forme libre 14">
            <a:extLst>
              <a:ext uri="{FF2B5EF4-FFF2-40B4-BE49-F238E27FC236}">
                <a16:creationId xmlns:a16="http://schemas.microsoft.com/office/drawing/2014/main" id="{6FDE2A87-C68F-8004-352D-864C0B02B655}"/>
              </a:ext>
            </a:extLst>
          </p:cNvPr>
          <p:cNvSpPr/>
          <p:nvPr/>
        </p:nvSpPr>
        <p:spPr>
          <a:xfrm>
            <a:off x="3720960" y="472896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B5CDE54-9C18-8AF3-0FB7-889A25B179E0}"/>
              </a:ext>
            </a:extLst>
          </p:cNvPr>
          <p:cNvSpPr txBox="1"/>
          <p:nvPr/>
        </p:nvSpPr>
        <p:spPr>
          <a:xfrm>
            <a:off x="360000" y="4907520"/>
            <a:ext cx="1460880" cy="399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Processus</a:t>
            </a:r>
          </a:p>
        </p:txBody>
      </p:sp>
      <p:sp>
        <p:nvSpPr>
          <p:cNvPr id="17" name="Forme libre 16">
            <a:extLst>
              <a:ext uri="{FF2B5EF4-FFF2-40B4-BE49-F238E27FC236}">
                <a16:creationId xmlns:a16="http://schemas.microsoft.com/office/drawing/2014/main" id="{924D365E-A26B-3FD3-286E-A42B290E429D}"/>
              </a:ext>
            </a:extLst>
          </p:cNvPr>
          <p:cNvSpPr/>
          <p:nvPr/>
        </p:nvSpPr>
        <p:spPr>
          <a:xfrm>
            <a:off x="5461920" y="474192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18" name="Forme libre 17">
            <a:extLst>
              <a:ext uri="{FF2B5EF4-FFF2-40B4-BE49-F238E27FC236}">
                <a16:creationId xmlns:a16="http://schemas.microsoft.com/office/drawing/2014/main" id="{0CBB349E-C88F-A891-9CF6-D5C06ED55305}"/>
              </a:ext>
            </a:extLst>
          </p:cNvPr>
          <p:cNvSpPr/>
          <p:nvPr/>
        </p:nvSpPr>
        <p:spPr>
          <a:xfrm>
            <a:off x="7202880" y="4754879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cxnSp>
        <p:nvCxnSpPr>
          <p:cNvPr id="19" name="Connecteur en arc 18">
            <a:extLst>
              <a:ext uri="{FF2B5EF4-FFF2-40B4-BE49-F238E27FC236}">
                <a16:creationId xmlns:a16="http://schemas.microsoft.com/office/drawing/2014/main" id="{562AB313-0DC5-BD26-1C1B-307D1A153557}"/>
              </a:ext>
            </a:extLst>
          </p:cNvPr>
          <p:cNvCxnSpPr>
            <a:stCxn id="14" idx="4"/>
            <a:endCxn id="15" idx="5"/>
          </p:cNvCxnSpPr>
          <p:nvPr/>
        </p:nvCxnSpPr>
        <p:spPr>
          <a:xfrm rot="16200000" flipH="1">
            <a:off x="3041999" y="4050000"/>
            <a:ext cx="128937" cy="1460937"/>
          </a:xfrm>
          <a:prstGeom prst="curvedConnector3">
            <a:avLst>
              <a:gd name="adj1" fmla="val -177296"/>
            </a:avLst>
          </a:prstGeom>
          <a:noFill/>
          <a:ln w="19080">
            <a:solidFill>
              <a:srgbClr val="CC0000"/>
            </a:solidFill>
            <a:prstDash val="solid"/>
            <a:headEnd type="arrow"/>
            <a:tailEnd type="arrow"/>
          </a:ln>
        </p:spPr>
      </p:cxnSp>
      <p:cxnSp>
        <p:nvCxnSpPr>
          <p:cNvPr id="20" name="Connecteur en arc 19">
            <a:extLst>
              <a:ext uri="{FF2B5EF4-FFF2-40B4-BE49-F238E27FC236}">
                <a16:creationId xmlns:a16="http://schemas.microsoft.com/office/drawing/2014/main" id="{CAA1CBE9-0777-5784-F138-AE0B791BADB8}"/>
              </a:ext>
            </a:extLst>
          </p:cNvPr>
          <p:cNvCxnSpPr>
            <a:stCxn id="15" idx="4"/>
            <a:endCxn id="17" idx="5"/>
          </p:cNvCxnSpPr>
          <p:nvPr/>
        </p:nvCxnSpPr>
        <p:spPr>
          <a:xfrm rot="16200000" flipH="1">
            <a:off x="4782959" y="4062960"/>
            <a:ext cx="128937" cy="1460937"/>
          </a:xfrm>
          <a:prstGeom prst="curvedConnector3">
            <a:avLst>
              <a:gd name="adj1" fmla="val -177296"/>
            </a:avLst>
          </a:prstGeom>
          <a:noFill/>
          <a:ln w="19080">
            <a:solidFill>
              <a:srgbClr val="CC0000"/>
            </a:solidFill>
            <a:prstDash val="solid"/>
            <a:headEnd type="arrow"/>
            <a:tailEnd type="arrow"/>
          </a:ln>
        </p:spPr>
      </p:cxnSp>
      <p:cxnSp>
        <p:nvCxnSpPr>
          <p:cNvPr id="21" name="Connecteur en arc 20">
            <a:extLst>
              <a:ext uri="{FF2B5EF4-FFF2-40B4-BE49-F238E27FC236}">
                <a16:creationId xmlns:a16="http://schemas.microsoft.com/office/drawing/2014/main" id="{4668DCBD-605A-906A-68B5-F5519FFA1D16}"/>
              </a:ext>
            </a:extLst>
          </p:cNvPr>
          <p:cNvCxnSpPr>
            <a:stCxn id="17" idx="4"/>
            <a:endCxn id="18" idx="5"/>
          </p:cNvCxnSpPr>
          <p:nvPr/>
        </p:nvCxnSpPr>
        <p:spPr>
          <a:xfrm rot="16200000" flipH="1">
            <a:off x="6523920" y="4075920"/>
            <a:ext cx="128936" cy="1460937"/>
          </a:xfrm>
          <a:prstGeom prst="curvedConnector3">
            <a:avLst>
              <a:gd name="adj1" fmla="val -177297"/>
            </a:avLst>
          </a:prstGeom>
          <a:noFill/>
          <a:ln w="19080">
            <a:solidFill>
              <a:srgbClr val="CC0000"/>
            </a:solidFill>
            <a:prstDash val="solid"/>
            <a:headEnd type="arrow"/>
            <a:tailEnd type="arrow"/>
          </a:ln>
        </p:spPr>
      </p:cxnSp>
      <p:cxnSp>
        <p:nvCxnSpPr>
          <p:cNvPr id="22" name="Connecteur en arc 21">
            <a:extLst>
              <a:ext uri="{FF2B5EF4-FFF2-40B4-BE49-F238E27FC236}">
                <a16:creationId xmlns:a16="http://schemas.microsoft.com/office/drawing/2014/main" id="{9FFB2005-DEDE-0BF1-B5CF-FD1F2C511E37}"/>
              </a:ext>
            </a:extLst>
          </p:cNvPr>
          <p:cNvCxnSpPr>
            <a:stCxn id="14" idx="4"/>
            <a:endCxn id="17" idx="4"/>
          </p:cNvCxnSpPr>
          <p:nvPr/>
        </p:nvCxnSpPr>
        <p:spPr>
          <a:xfrm rot="16200000" flipH="1">
            <a:off x="4104000" y="2988000"/>
            <a:ext cx="25920" cy="3481920"/>
          </a:xfrm>
          <a:prstGeom prst="curvedConnector3">
            <a:avLst>
              <a:gd name="adj1" fmla="val -881944"/>
            </a:avLst>
          </a:prstGeom>
          <a:noFill/>
          <a:ln w="19080">
            <a:solidFill>
              <a:srgbClr val="CC0000"/>
            </a:solidFill>
            <a:prstDash val="solid"/>
            <a:headEnd type="arrow"/>
            <a:tailEnd type="arrow"/>
          </a:ln>
        </p:spPr>
      </p:cxnSp>
      <p:cxnSp>
        <p:nvCxnSpPr>
          <p:cNvPr id="23" name="Connecteur en arc 22">
            <a:extLst>
              <a:ext uri="{FF2B5EF4-FFF2-40B4-BE49-F238E27FC236}">
                <a16:creationId xmlns:a16="http://schemas.microsoft.com/office/drawing/2014/main" id="{A8D0B25A-FC9F-461A-3FE9-127F351D6052}"/>
              </a:ext>
            </a:extLst>
          </p:cNvPr>
          <p:cNvCxnSpPr>
            <a:stCxn id="15" idx="11"/>
            <a:endCxn id="18" idx="4"/>
          </p:cNvCxnSpPr>
          <p:nvPr/>
        </p:nvCxnSpPr>
        <p:spPr>
          <a:xfrm rot="5400000" flipH="1" flipV="1">
            <a:off x="5952902" y="3198960"/>
            <a:ext cx="90058" cy="3201897"/>
          </a:xfrm>
          <a:prstGeom prst="curvedConnector3">
            <a:avLst>
              <a:gd name="adj1" fmla="val 382617"/>
            </a:avLst>
          </a:prstGeom>
          <a:noFill/>
          <a:ln w="19080">
            <a:solidFill>
              <a:srgbClr val="CC0000"/>
            </a:solidFill>
            <a:prstDash val="solid"/>
            <a:headEnd type="arrow"/>
            <a:tailEnd type="arrow"/>
          </a:ln>
        </p:spPr>
      </p:cxnSp>
      <p:cxnSp>
        <p:nvCxnSpPr>
          <p:cNvPr id="24" name="Connecteur en arc 23">
            <a:extLst>
              <a:ext uri="{FF2B5EF4-FFF2-40B4-BE49-F238E27FC236}">
                <a16:creationId xmlns:a16="http://schemas.microsoft.com/office/drawing/2014/main" id="{1545F0B9-DEA3-2FD8-2883-C338D8F03236}"/>
              </a:ext>
            </a:extLst>
          </p:cNvPr>
          <p:cNvCxnSpPr>
            <a:stCxn id="14" idx="5"/>
            <a:endCxn id="18" idx="11"/>
          </p:cNvCxnSpPr>
          <p:nvPr/>
        </p:nvCxnSpPr>
        <p:spPr>
          <a:xfrm rot="16200000" flipH="1">
            <a:off x="4968000" y="1959953"/>
            <a:ext cx="38879" cy="5782926"/>
          </a:xfrm>
          <a:prstGeom prst="curvedConnector3">
            <a:avLst>
              <a:gd name="adj1" fmla="val -886281"/>
            </a:avLst>
          </a:prstGeom>
          <a:noFill/>
          <a:ln w="19080">
            <a:solidFill>
              <a:srgbClr val="CC0000"/>
            </a:solidFill>
            <a:prstDash val="solid"/>
            <a:headEnd type="arrow"/>
            <a:tailEnd type="arrow"/>
          </a:ln>
        </p:spPr>
      </p:cxnSp>
      <p:pic>
        <p:nvPicPr>
          <p:cNvPr id="26" name="">
            <a:extLst>
              <a:ext uri="{FF2B5EF4-FFF2-40B4-BE49-F238E27FC236}">
                <a16:creationId xmlns:a16="http://schemas.microsoft.com/office/drawing/2014/main" id="{DEDF4075-65C5-2CC9-67C7-191F2BC0FCE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" y="2196000"/>
            <a:ext cx="827999" cy="8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Espace réservé du numéro de diapositive 3">
            <a:extLst>
              <a:ext uri="{FF2B5EF4-FFF2-40B4-BE49-F238E27FC236}">
                <a16:creationId xmlns:a16="http://schemas.microsoft.com/office/drawing/2014/main" id="{9A737D97-1A6B-FC11-FC6A-7AC1F489F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CFBF2EF-BCA1-3A41-92E1-0FB3158FD645}" type="slidenum">
              <a:t>45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C33861-F20A-CF14-137F-235B195374F3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Paradigme par passage de messages : définition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Message passing programming model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63AF42-24DC-00D3-8A21-CE72227639FC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Connecteur droit 3">
            <a:extLst>
              <a:ext uri="{FF2B5EF4-FFF2-40B4-BE49-F238E27FC236}">
                <a16:creationId xmlns:a16="http://schemas.microsoft.com/office/drawing/2014/main" id="{6AFF54D8-5455-FEC4-B1CD-DB156B40729B}"/>
              </a:ext>
            </a:extLst>
          </p:cNvPr>
          <p:cNvSpPr/>
          <p:nvPr/>
        </p:nvSpPr>
        <p:spPr>
          <a:xfrm>
            <a:off x="2378880" y="3813120"/>
            <a:ext cx="0" cy="75600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D1D4BCE4-B535-99C3-628C-F474751546B9}"/>
              </a:ext>
            </a:extLst>
          </p:cNvPr>
          <p:cNvSpPr/>
          <p:nvPr/>
        </p:nvSpPr>
        <p:spPr>
          <a:xfrm>
            <a:off x="4119839" y="3826079"/>
            <a:ext cx="0" cy="75600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ED5E63B8-2C16-53D4-0A13-11935FAB71F6}"/>
              </a:ext>
            </a:extLst>
          </p:cNvPr>
          <p:cNvSpPr/>
          <p:nvPr/>
        </p:nvSpPr>
        <p:spPr>
          <a:xfrm>
            <a:off x="5860799" y="3839040"/>
            <a:ext cx="0" cy="75600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C9EAD53C-CF15-1D96-1D80-F4FAA7E3E222}"/>
              </a:ext>
            </a:extLst>
          </p:cNvPr>
          <p:cNvSpPr/>
          <p:nvPr/>
        </p:nvSpPr>
        <p:spPr>
          <a:xfrm>
            <a:off x="7601760" y="3851999"/>
            <a:ext cx="0" cy="756001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orme libre 7">
            <a:extLst>
              <a:ext uri="{FF2B5EF4-FFF2-40B4-BE49-F238E27FC236}">
                <a16:creationId xmlns:a16="http://schemas.microsoft.com/office/drawing/2014/main" id="{5A00057E-B785-E3FD-2AFF-C1AA60AAA3A0}"/>
              </a:ext>
            </a:extLst>
          </p:cNvPr>
          <p:cNvSpPr/>
          <p:nvPr/>
        </p:nvSpPr>
        <p:spPr>
          <a:xfrm>
            <a:off x="1599840" y="4137120"/>
            <a:ext cx="1535039" cy="720000"/>
          </a:xfrm>
          <a:custGeom>
            <a:avLst>
              <a:gd name="f0" fmla="val 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privée</a:t>
            </a:r>
          </a:p>
        </p:txBody>
      </p:sp>
      <p:sp>
        <p:nvSpPr>
          <p:cNvPr id="9" name="Forme libre 8">
            <a:extLst>
              <a:ext uri="{FF2B5EF4-FFF2-40B4-BE49-F238E27FC236}">
                <a16:creationId xmlns:a16="http://schemas.microsoft.com/office/drawing/2014/main" id="{AAF2A48F-9C46-5BFE-5730-42822FCD05B5}"/>
              </a:ext>
            </a:extLst>
          </p:cNvPr>
          <p:cNvSpPr/>
          <p:nvPr/>
        </p:nvSpPr>
        <p:spPr>
          <a:xfrm>
            <a:off x="3340800" y="4150079"/>
            <a:ext cx="1535039" cy="720000"/>
          </a:xfrm>
          <a:custGeom>
            <a:avLst>
              <a:gd name="f0" fmla="val 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privée</a:t>
            </a:r>
          </a:p>
        </p:txBody>
      </p:sp>
      <p:sp>
        <p:nvSpPr>
          <p:cNvPr id="10" name="Forme libre 9">
            <a:extLst>
              <a:ext uri="{FF2B5EF4-FFF2-40B4-BE49-F238E27FC236}">
                <a16:creationId xmlns:a16="http://schemas.microsoft.com/office/drawing/2014/main" id="{CBD599B8-95EB-9128-92CA-C643AD30BA42}"/>
              </a:ext>
            </a:extLst>
          </p:cNvPr>
          <p:cNvSpPr/>
          <p:nvPr/>
        </p:nvSpPr>
        <p:spPr>
          <a:xfrm>
            <a:off x="5081760" y="4163040"/>
            <a:ext cx="1535039" cy="720000"/>
          </a:xfrm>
          <a:custGeom>
            <a:avLst>
              <a:gd name="f0" fmla="val 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privée</a:t>
            </a:r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022FEDBF-A079-F892-E5EB-38C1471F71D8}"/>
              </a:ext>
            </a:extLst>
          </p:cNvPr>
          <p:cNvSpPr/>
          <p:nvPr/>
        </p:nvSpPr>
        <p:spPr>
          <a:xfrm>
            <a:off x="6822719" y="4176000"/>
            <a:ext cx="1535039" cy="720000"/>
          </a:xfrm>
          <a:custGeom>
            <a:avLst>
              <a:gd name="f0" fmla="val 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privée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B977127-8D23-74C8-29F5-3A599378BDA1}"/>
              </a:ext>
            </a:extLst>
          </p:cNvPr>
          <p:cNvSpPr txBox="1"/>
          <p:nvPr/>
        </p:nvSpPr>
        <p:spPr>
          <a:xfrm>
            <a:off x="468000" y="2196000"/>
            <a:ext cx="1224000" cy="399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CC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Messages</a:t>
            </a:r>
          </a:p>
        </p:txBody>
      </p:sp>
      <p:sp>
        <p:nvSpPr>
          <p:cNvPr id="13" name="Forme libre 12">
            <a:extLst>
              <a:ext uri="{FF2B5EF4-FFF2-40B4-BE49-F238E27FC236}">
                <a16:creationId xmlns:a16="http://schemas.microsoft.com/office/drawing/2014/main" id="{694928A0-9262-0266-A58E-893E25DEDFDC}"/>
              </a:ext>
            </a:extLst>
          </p:cNvPr>
          <p:cNvSpPr/>
          <p:nvPr/>
        </p:nvSpPr>
        <p:spPr>
          <a:xfrm>
            <a:off x="1980000" y="302400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DCA80A82-C438-AD98-2D46-85F8930C9DB0}"/>
              </a:ext>
            </a:extLst>
          </p:cNvPr>
          <p:cNvSpPr/>
          <p:nvPr/>
        </p:nvSpPr>
        <p:spPr>
          <a:xfrm>
            <a:off x="3720960" y="303696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2F0921B-9F66-AAD3-F691-4C5D70A26C53}"/>
              </a:ext>
            </a:extLst>
          </p:cNvPr>
          <p:cNvSpPr txBox="1"/>
          <p:nvPr/>
        </p:nvSpPr>
        <p:spPr>
          <a:xfrm>
            <a:off x="360000" y="3215520"/>
            <a:ext cx="1460880" cy="399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Processus</a:t>
            </a:r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5E94CCCA-BEEC-25CA-B257-BFFF616AA9C9}"/>
              </a:ext>
            </a:extLst>
          </p:cNvPr>
          <p:cNvSpPr/>
          <p:nvPr/>
        </p:nvSpPr>
        <p:spPr>
          <a:xfrm>
            <a:off x="5461920" y="304992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17" name="Forme libre 16">
            <a:extLst>
              <a:ext uri="{FF2B5EF4-FFF2-40B4-BE49-F238E27FC236}">
                <a16:creationId xmlns:a16="http://schemas.microsoft.com/office/drawing/2014/main" id="{0DC3B44C-B2B3-8593-F379-5E57AD5611AE}"/>
              </a:ext>
            </a:extLst>
          </p:cNvPr>
          <p:cNvSpPr/>
          <p:nvPr/>
        </p:nvSpPr>
        <p:spPr>
          <a:xfrm>
            <a:off x="7202880" y="3062879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cxnSp>
        <p:nvCxnSpPr>
          <p:cNvPr id="18" name="Connecteur en arc 17">
            <a:extLst>
              <a:ext uri="{FF2B5EF4-FFF2-40B4-BE49-F238E27FC236}">
                <a16:creationId xmlns:a16="http://schemas.microsoft.com/office/drawing/2014/main" id="{CBC469F8-D086-A76F-7ADA-1BC8DB708EC9}"/>
              </a:ext>
            </a:extLst>
          </p:cNvPr>
          <p:cNvCxnSpPr>
            <a:stCxn id="13" idx="4"/>
            <a:endCxn id="14" idx="5"/>
          </p:cNvCxnSpPr>
          <p:nvPr/>
        </p:nvCxnSpPr>
        <p:spPr>
          <a:xfrm rot="16200000" flipH="1">
            <a:off x="3041999" y="2358000"/>
            <a:ext cx="128937" cy="1460937"/>
          </a:xfrm>
          <a:prstGeom prst="curvedConnector3">
            <a:avLst>
              <a:gd name="adj1" fmla="val -177296"/>
            </a:avLst>
          </a:prstGeom>
          <a:noFill/>
          <a:ln w="19080">
            <a:solidFill>
              <a:srgbClr val="CC0000"/>
            </a:solidFill>
            <a:prstDash val="solid"/>
            <a:headEnd type="arrow"/>
            <a:tailEnd type="arrow"/>
          </a:ln>
        </p:spPr>
      </p:cxnSp>
      <p:cxnSp>
        <p:nvCxnSpPr>
          <p:cNvPr id="19" name="Connecteur en arc 18">
            <a:extLst>
              <a:ext uri="{FF2B5EF4-FFF2-40B4-BE49-F238E27FC236}">
                <a16:creationId xmlns:a16="http://schemas.microsoft.com/office/drawing/2014/main" id="{AE529BA7-BC13-21A2-5B16-2B1CD1B54A47}"/>
              </a:ext>
            </a:extLst>
          </p:cNvPr>
          <p:cNvCxnSpPr>
            <a:stCxn id="14" idx="4"/>
            <a:endCxn id="16" idx="5"/>
          </p:cNvCxnSpPr>
          <p:nvPr/>
        </p:nvCxnSpPr>
        <p:spPr>
          <a:xfrm rot="16200000" flipH="1">
            <a:off x="4782959" y="2370960"/>
            <a:ext cx="128937" cy="1460937"/>
          </a:xfrm>
          <a:prstGeom prst="curvedConnector3">
            <a:avLst>
              <a:gd name="adj1" fmla="val -177296"/>
            </a:avLst>
          </a:prstGeom>
          <a:noFill/>
          <a:ln w="19080">
            <a:solidFill>
              <a:srgbClr val="CC0000"/>
            </a:solidFill>
            <a:prstDash val="solid"/>
            <a:headEnd type="arrow"/>
            <a:tailEnd type="arrow"/>
          </a:ln>
        </p:spPr>
      </p:cxnSp>
      <p:cxnSp>
        <p:nvCxnSpPr>
          <p:cNvPr id="20" name="Connecteur en arc 19">
            <a:extLst>
              <a:ext uri="{FF2B5EF4-FFF2-40B4-BE49-F238E27FC236}">
                <a16:creationId xmlns:a16="http://schemas.microsoft.com/office/drawing/2014/main" id="{E992FDE5-8A74-C8E6-840D-8F0B535998C9}"/>
              </a:ext>
            </a:extLst>
          </p:cNvPr>
          <p:cNvCxnSpPr>
            <a:stCxn id="16" idx="4"/>
            <a:endCxn id="17" idx="5"/>
          </p:cNvCxnSpPr>
          <p:nvPr/>
        </p:nvCxnSpPr>
        <p:spPr>
          <a:xfrm rot="16200000" flipH="1">
            <a:off x="6523920" y="2383920"/>
            <a:ext cx="128936" cy="1460937"/>
          </a:xfrm>
          <a:prstGeom prst="curvedConnector3">
            <a:avLst>
              <a:gd name="adj1" fmla="val -177297"/>
            </a:avLst>
          </a:prstGeom>
          <a:noFill/>
          <a:ln w="19080">
            <a:solidFill>
              <a:srgbClr val="CC0000"/>
            </a:solidFill>
            <a:prstDash val="solid"/>
            <a:headEnd type="arrow"/>
            <a:tailEnd type="arrow"/>
          </a:ln>
        </p:spPr>
      </p:cxnSp>
      <p:cxnSp>
        <p:nvCxnSpPr>
          <p:cNvPr id="21" name="Connecteur en arc 20">
            <a:extLst>
              <a:ext uri="{FF2B5EF4-FFF2-40B4-BE49-F238E27FC236}">
                <a16:creationId xmlns:a16="http://schemas.microsoft.com/office/drawing/2014/main" id="{E369D59C-DA8A-A265-68E3-1DE496B20334}"/>
              </a:ext>
            </a:extLst>
          </p:cNvPr>
          <p:cNvCxnSpPr>
            <a:stCxn id="13" idx="4"/>
            <a:endCxn id="16" idx="4"/>
          </p:cNvCxnSpPr>
          <p:nvPr/>
        </p:nvCxnSpPr>
        <p:spPr>
          <a:xfrm rot="16200000" flipH="1">
            <a:off x="4104000" y="1296000"/>
            <a:ext cx="25920" cy="3481920"/>
          </a:xfrm>
          <a:prstGeom prst="curvedConnector3">
            <a:avLst>
              <a:gd name="adj1" fmla="val -881944"/>
            </a:avLst>
          </a:prstGeom>
          <a:noFill/>
          <a:ln w="19080">
            <a:solidFill>
              <a:srgbClr val="CC0000"/>
            </a:solidFill>
            <a:prstDash val="solid"/>
            <a:headEnd type="arrow"/>
            <a:tailEnd type="arrow"/>
          </a:ln>
        </p:spPr>
      </p:cxnSp>
      <p:cxnSp>
        <p:nvCxnSpPr>
          <p:cNvPr id="22" name="Connecteur en arc 21">
            <a:extLst>
              <a:ext uri="{FF2B5EF4-FFF2-40B4-BE49-F238E27FC236}">
                <a16:creationId xmlns:a16="http://schemas.microsoft.com/office/drawing/2014/main" id="{97B4276F-1FD8-46DA-E1E3-D4B833EB46B7}"/>
              </a:ext>
            </a:extLst>
          </p:cNvPr>
          <p:cNvCxnSpPr>
            <a:stCxn id="14" idx="11"/>
            <a:endCxn id="17" idx="4"/>
          </p:cNvCxnSpPr>
          <p:nvPr/>
        </p:nvCxnSpPr>
        <p:spPr>
          <a:xfrm rot="5400000" flipH="1" flipV="1">
            <a:off x="5952902" y="1506960"/>
            <a:ext cx="90058" cy="3201897"/>
          </a:xfrm>
          <a:prstGeom prst="curvedConnector3">
            <a:avLst>
              <a:gd name="adj1" fmla="val 382617"/>
            </a:avLst>
          </a:prstGeom>
          <a:noFill/>
          <a:ln w="19080">
            <a:solidFill>
              <a:srgbClr val="CC0000"/>
            </a:solidFill>
            <a:prstDash val="solid"/>
            <a:headEnd type="arrow"/>
            <a:tailEnd type="arrow"/>
          </a:ln>
        </p:spPr>
      </p:cxnSp>
      <p:cxnSp>
        <p:nvCxnSpPr>
          <p:cNvPr id="23" name="Connecteur en arc 22">
            <a:extLst>
              <a:ext uri="{FF2B5EF4-FFF2-40B4-BE49-F238E27FC236}">
                <a16:creationId xmlns:a16="http://schemas.microsoft.com/office/drawing/2014/main" id="{A60F70DB-F1DA-F556-79B7-71CD9E36EF5B}"/>
              </a:ext>
            </a:extLst>
          </p:cNvPr>
          <p:cNvCxnSpPr>
            <a:stCxn id="13" idx="5"/>
            <a:endCxn id="17" idx="11"/>
          </p:cNvCxnSpPr>
          <p:nvPr/>
        </p:nvCxnSpPr>
        <p:spPr>
          <a:xfrm rot="16200000" flipH="1">
            <a:off x="4968000" y="267953"/>
            <a:ext cx="38879" cy="5782926"/>
          </a:xfrm>
          <a:prstGeom prst="curvedConnector3">
            <a:avLst>
              <a:gd name="adj1" fmla="val -886281"/>
            </a:avLst>
          </a:prstGeom>
          <a:noFill/>
          <a:ln w="19080">
            <a:solidFill>
              <a:srgbClr val="CC0000"/>
            </a:solidFill>
            <a:prstDash val="solid"/>
            <a:headEnd type="arrow"/>
            <a:tailEnd type="arrow"/>
          </a:ln>
        </p:spPr>
      </p:cxnSp>
      <p:sp>
        <p:nvSpPr>
          <p:cNvPr id="25" name="Forme libre 24">
            <a:extLst>
              <a:ext uri="{FF2B5EF4-FFF2-40B4-BE49-F238E27FC236}">
                <a16:creationId xmlns:a16="http://schemas.microsoft.com/office/drawing/2014/main" id="{1DE77D61-FC4A-D993-C478-E6E658CC5526}"/>
              </a:ext>
            </a:extLst>
          </p:cNvPr>
          <p:cNvSpPr/>
          <p:nvPr/>
        </p:nvSpPr>
        <p:spPr>
          <a:xfrm>
            <a:off x="1800000" y="5364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6" name="Forme libre 25">
            <a:extLst>
              <a:ext uri="{FF2B5EF4-FFF2-40B4-BE49-F238E27FC236}">
                <a16:creationId xmlns:a16="http://schemas.microsoft.com/office/drawing/2014/main" id="{F3AA44CC-F275-AB09-2321-AFCD5449AB1E}"/>
              </a:ext>
            </a:extLst>
          </p:cNvPr>
          <p:cNvSpPr/>
          <p:nvPr/>
        </p:nvSpPr>
        <p:spPr>
          <a:xfrm>
            <a:off x="2160000" y="5364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7" name="Forme libre 26">
            <a:extLst>
              <a:ext uri="{FF2B5EF4-FFF2-40B4-BE49-F238E27FC236}">
                <a16:creationId xmlns:a16="http://schemas.microsoft.com/office/drawing/2014/main" id="{75EAFABA-EEB3-4845-97A4-65CB2C34315C}"/>
              </a:ext>
            </a:extLst>
          </p:cNvPr>
          <p:cNvSpPr/>
          <p:nvPr/>
        </p:nvSpPr>
        <p:spPr>
          <a:xfrm>
            <a:off x="2532960" y="537696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8" name="Forme libre 27">
            <a:extLst>
              <a:ext uri="{FF2B5EF4-FFF2-40B4-BE49-F238E27FC236}">
                <a16:creationId xmlns:a16="http://schemas.microsoft.com/office/drawing/2014/main" id="{A44EF2C3-43A4-2F82-DD57-9FB0E5E16C43}"/>
              </a:ext>
            </a:extLst>
          </p:cNvPr>
          <p:cNvSpPr/>
          <p:nvPr/>
        </p:nvSpPr>
        <p:spPr>
          <a:xfrm>
            <a:off x="3600000" y="5364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9" name="Forme libre 28">
            <a:extLst>
              <a:ext uri="{FF2B5EF4-FFF2-40B4-BE49-F238E27FC236}">
                <a16:creationId xmlns:a16="http://schemas.microsoft.com/office/drawing/2014/main" id="{1A1EA4E4-2CA5-941D-FDEF-9D3F58C6CF85}"/>
              </a:ext>
            </a:extLst>
          </p:cNvPr>
          <p:cNvSpPr/>
          <p:nvPr/>
        </p:nvSpPr>
        <p:spPr>
          <a:xfrm>
            <a:off x="3960000" y="5364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0" name="Forme libre 29">
            <a:extLst>
              <a:ext uri="{FF2B5EF4-FFF2-40B4-BE49-F238E27FC236}">
                <a16:creationId xmlns:a16="http://schemas.microsoft.com/office/drawing/2014/main" id="{3F6BBB77-A462-3A0B-DD8D-9ED60A2825C8}"/>
              </a:ext>
            </a:extLst>
          </p:cNvPr>
          <p:cNvSpPr/>
          <p:nvPr/>
        </p:nvSpPr>
        <p:spPr>
          <a:xfrm>
            <a:off x="4332960" y="537696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Forme libre 30">
            <a:extLst>
              <a:ext uri="{FF2B5EF4-FFF2-40B4-BE49-F238E27FC236}">
                <a16:creationId xmlns:a16="http://schemas.microsoft.com/office/drawing/2014/main" id="{C22B2D41-E6B9-07FE-0235-853D535C99E3}"/>
              </a:ext>
            </a:extLst>
          </p:cNvPr>
          <p:cNvSpPr/>
          <p:nvPr/>
        </p:nvSpPr>
        <p:spPr>
          <a:xfrm>
            <a:off x="5328000" y="5364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2" name="Forme libre 31">
            <a:extLst>
              <a:ext uri="{FF2B5EF4-FFF2-40B4-BE49-F238E27FC236}">
                <a16:creationId xmlns:a16="http://schemas.microsoft.com/office/drawing/2014/main" id="{249F5D85-3B00-F21C-D91E-23341BCCC5E9}"/>
              </a:ext>
            </a:extLst>
          </p:cNvPr>
          <p:cNvSpPr/>
          <p:nvPr/>
        </p:nvSpPr>
        <p:spPr>
          <a:xfrm>
            <a:off x="5688000" y="5364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Forme libre 32">
            <a:extLst>
              <a:ext uri="{FF2B5EF4-FFF2-40B4-BE49-F238E27FC236}">
                <a16:creationId xmlns:a16="http://schemas.microsoft.com/office/drawing/2014/main" id="{59DB8A18-1E66-CFD5-0169-7C468A9C4A4F}"/>
              </a:ext>
            </a:extLst>
          </p:cNvPr>
          <p:cNvSpPr/>
          <p:nvPr/>
        </p:nvSpPr>
        <p:spPr>
          <a:xfrm>
            <a:off x="6060960" y="537696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4" name="Forme libre 33">
            <a:extLst>
              <a:ext uri="{FF2B5EF4-FFF2-40B4-BE49-F238E27FC236}">
                <a16:creationId xmlns:a16="http://schemas.microsoft.com/office/drawing/2014/main" id="{8643E82B-F922-1633-E8DD-5BBEF641ABFB}"/>
              </a:ext>
            </a:extLst>
          </p:cNvPr>
          <p:cNvSpPr/>
          <p:nvPr/>
        </p:nvSpPr>
        <p:spPr>
          <a:xfrm>
            <a:off x="7056000" y="5364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5" name="Forme libre 34">
            <a:extLst>
              <a:ext uri="{FF2B5EF4-FFF2-40B4-BE49-F238E27FC236}">
                <a16:creationId xmlns:a16="http://schemas.microsoft.com/office/drawing/2014/main" id="{B22E293C-A791-7F85-E931-4DFB214CAFA9}"/>
              </a:ext>
            </a:extLst>
          </p:cNvPr>
          <p:cNvSpPr/>
          <p:nvPr/>
        </p:nvSpPr>
        <p:spPr>
          <a:xfrm>
            <a:off x="7416000" y="5364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6" name="Forme libre 35">
            <a:extLst>
              <a:ext uri="{FF2B5EF4-FFF2-40B4-BE49-F238E27FC236}">
                <a16:creationId xmlns:a16="http://schemas.microsoft.com/office/drawing/2014/main" id="{41789DBE-991E-BFF9-9261-A462F3B291D4}"/>
              </a:ext>
            </a:extLst>
          </p:cNvPr>
          <p:cNvSpPr/>
          <p:nvPr/>
        </p:nvSpPr>
        <p:spPr>
          <a:xfrm>
            <a:off x="7788960" y="537696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3450232-6A4E-E87C-C329-B63233CEE56E}"/>
              </a:ext>
            </a:extLst>
          </p:cNvPr>
          <p:cNvSpPr txBox="1"/>
          <p:nvPr/>
        </p:nvSpPr>
        <p:spPr>
          <a:xfrm>
            <a:off x="195120" y="5292000"/>
            <a:ext cx="1460880" cy="399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1" i="0" u="none" strike="noStrike" kern="1200" cap="none">
                <a:ln>
                  <a:noFill/>
                </a:ln>
                <a:solidFill>
                  <a:srgbClr val="F5822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Données</a:t>
            </a:r>
          </a:p>
        </p:txBody>
      </p:sp>
      <p:sp>
        <p:nvSpPr>
          <p:cNvPr id="38" name="Forme libre 37">
            <a:extLst>
              <a:ext uri="{FF2B5EF4-FFF2-40B4-BE49-F238E27FC236}">
                <a16:creationId xmlns:a16="http://schemas.microsoft.com/office/drawing/2014/main" id="{C9AD8400-581A-16D4-27C7-43A2344F9B02}"/>
              </a:ext>
            </a:extLst>
          </p:cNvPr>
          <p:cNvSpPr/>
          <p:nvPr/>
        </p:nvSpPr>
        <p:spPr>
          <a:xfrm>
            <a:off x="3024000" y="2664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9" name="Forme libre 38">
            <a:extLst>
              <a:ext uri="{FF2B5EF4-FFF2-40B4-BE49-F238E27FC236}">
                <a16:creationId xmlns:a16="http://schemas.microsoft.com/office/drawing/2014/main" id="{0CFFE521-9E06-155B-5A9D-C16837793C2F}"/>
              </a:ext>
            </a:extLst>
          </p:cNvPr>
          <p:cNvSpPr/>
          <p:nvPr/>
        </p:nvSpPr>
        <p:spPr>
          <a:xfrm>
            <a:off x="4824000" y="1800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0" name="Forme libre 39">
            <a:extLst>
              <a:ext uri="{FF2B5EF4-FFF2-40B4-BE49-F238E27FC236}">
                <a16:creationId xmlns:a16="http://schemas.microsoft.com/office/drawing/2014/main" id="{4FE58FA0-0988-F229-4CAC-A8EDBB76D2B3}"/>
              </a:ext>
            </a:extLst>
          </p:cNvPr>
          <p:cNvSpPr/>
          <p:nvPr/>
        </p:nvSpPr>
        <p:spPr>
          <a:xfrm>
            <a:off x="5544000" y="5760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1" name="Forme libre 40">
            <a:extLst>
              <a:ext uri="{FF2B5EF4-FFF2-40B4-BE49-F238E27FC236}">
                <a16:creationId xmlns:a16="http://schemas.microsoft.com/office/drawing/2014/main" id="{03A0713E-A619-32E1-24A8-03791DC4A554}"/>
              </a:ext>
            </a:extLst>
          </p:cNvPr>
          <p:cNvSpPr/>
          <p:nvPr/>
        </p:nvSpPr>
        <p:spPr>
          <a:xfrm>
            <a:off x="5940000" y="5760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D283B4D2-BFD5-26DF-EB1D-D458994F6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B4004D1-D5C3-764A-8BD4-EBDB73D666F6}" type="slidenum">
              <a:t>46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EC1D77B-27AF-F3A9-5E59-1BEBEE3C53D6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Paradigme par passage de messages : définition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Message passing programming model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413EF26-7A2A-8317-CDE8-C084105A8F8B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FB2C43C-A4A2-7292-A615-C3DEB6C62D5F}"/>
              </a:ext>
            </a:extLst>
          </p:cNvPr>
          <p:cNvSpPr txBox="1"/>
          <p:nvPr/>
        </p:nvSpPr>
        <p:spPr>
          <a:xfrm>
            <a:off x="1764000" y="3735360"/>
            <a:ext cx="7565351" cy="709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C’est l’un des modèles que nous verrons dans ce cours et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 plus utilisé en calcul scientifique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5BA5321B-524D-6538-FAA5-EB76B4B5B72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36000" y="3744000"/>
            <a:ext cx="648000" cy="6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340F5778-F046-8703-79E1-21544A95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318580-F6C3-5948-84CA-2A4BD13C8BB1}" type="slidenum">
              <a:t>47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F0CA055-1CC2-8CA6-5C52-8A8A389F8741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Paradigme par passage de messages : la bibliothèque MPI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Message passing programming model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6D14CA-D4D9-4F3E-A179-167940E0B5B5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67E102E-82CC-76A1-C417-BEC9B4FF4A52}"/>
              </a:ext>
            </a:extLst>
          </p:cNvPr>
          <p:cNvSpPr txBox="1"/>
          <p:nvPr/>
        </p:nvSpPr>
        <p:spPr>
          <a:xfrm>
            <a:off x="1764000" y="3015000"/>
            <a:ext cx="7132865" cy="709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 standard le plus utilisé pour ce paradigme est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MPI (Message Passing Interface)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009488A-1F74-31EE-8872-FFD1DB8F59F7}"/>
              </a:ext>
            </a:extLst>
          </p:cNvPr>
          <p:cNvSpPr txBox="1"/>
          <p:nvPr/>
        </p:nvSpPr>
        <p:spPr>
          <a:xfrm>
            <a:off x="1764000" y="4546719"/>
            <a:ext cx="6984000" cy="102728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Ce genre de paradigme, bien que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conçu pour un parallélisme distribué, fonctionne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parfaitement sur une architecture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partagée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CFC091B9-F748-8B2F-48B4-53B7DC909BC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8000" y="468000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A91EC02A-02AB-558A-0604-080538E9964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12000" y="2988000"/>
            <a:ext cx="827999" cy="8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du numéro de diapositive 3">
            <a:extLst>
              <a:ext uri="{FF2B5EF4-FFF2-40B4-BE49-F238E27FC236}">
                <a16:creationId xmlns:a16="http://schemas.microsoft.com/office/drawing/2014/main" id="{6C13BCEE-148E-AFEE-6D7F-473D23BA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AACCA4-ED33-794A-AAFD-C06B14EBCC9C}" type="slidenum">
              <a:t>48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3251F04-FD37-18B7-1829-856FBF906607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Paradigme </a:t>
            </a:r>
            <a:r>
              <a:rPr lang="fr-FR" sz="24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fork-join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2C7EC24-D22E-7392-F57A-2BE479C089FB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E0B2B8-05F4-CAB8-AEDE-B70CB96B36BF}"/>
              </a:ext>
            </a:extLst>
          </p:cNvPr>
          <p:cNvSpPr txBox="1"/>
          <p:nvPr/>
        </p:nvSpPr>
        <p:spPr>
          <a:xfrm>
            <a:off x="1764000" y="6147360"/>
            <a:ext cx="7416000" cy="709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La bibliothèque la plus courante en calcul scientifique est </a:t>
            </a:r>
            <a:r>
              <a:rPr lang="fr-FR" sz="1800" b="0" i="0" u="none" strike="noStrike" kern="1200" cap="none" dirty="0" err="1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OpenMP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 Ce modèle ne fonctionne que pour une mémoire partagée.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0FB725BB-0288-21C4-1FA3-1CC4B08A95D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8000" y="61200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 5">
            <a:extLst>
              <a:ext uri="{FF2B5EF4-FFF2-40B4-BE49-F238E27FC236}">
                <a16:creationId xmlns:a16="http://schemas.microsoft.com/office/drawing/2014/main" id="{F3FB3916-7031-1A56-2200-39D0F2812D00}"/>
              </a:ext>
            </a:extLst>
          </p:cNvPr>
          <p:cNvSpPr/>
          <p:nvPr/>
        </p:nvSpPr>
        <p:spPr>
          <a:xfrm>
            <a:off x="1632960" y="2015999"/>
            <a:ext cx="6791040" cy="720000"/>
          </a:xfrm>
          <a:custGeom>
            <a:avLst>
              <a:gd name="f0" fmla="val 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partagée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4259260A-7D00-A55B-D8DD-6C11D3BA4949}"/>
              </a:ext>
            </a:extLst>
          </p:cNvPr>
          <p:cNvSpPr/>
          <p:nvPr/>
        </p:nvSpPr>
        <p:spPr>
          <a:xfrm>
            <a:off x="2172960" y="469296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8" name="Forme libre 7">
            <a:extLst>
              <a:ext uri="{FF2B5EF4-FFF2-40B4-BE49-F238E27FC236}">
                <a16:creationId xmlns:a16="http://schemas.microsoft.com/office/drawing/2014/main" id="{6949434A-204C-2BB3-6D75-1FE7ACCA2EBB}"/>
              </a:ext>
            </a:extLst>
          </p:cNvPr>
          <p:cNvSpPr/>
          <p:nvPr/>
        </p:nvSpPr>
        <p:spPr>
          <a:xfrm>
            <a:off x="3913920" y="470592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4EF3437-3A60-7CAA-5994-818531E5C14D}"/>
              </a:ext>
            </a:extLst>
          </p:cNvPr>
          <p:cNvSpPr txBox="1"/>
          <p:nvPr/>
        </p:nvSpPr>
        <p:spPr>
          <a:xfrm>
            <a:off x="372960" y="4884480"/>
            <a:ext cx="1460880" cy="399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Processus</a:t>
            </a:r>
          </a:p>
        </p:txBody>
      </p:sp>
      <p:sp>
        <p:nvSpPr>
          <p:cNvPr id="10" name="Forme libre 9">
            <a:extLst>
              <a:ext uri="{FF2B5EF4-FFF2-40B4-BE49-F238E27FC236}">
                <a16:creationId xmlns:a16="http://schemas.microsoft.com/office/drawing/2014/main" id="{24864DEF-5A03-6077-9F6F-BFBE0C07D836}"/>
              </a:ext>
            </a:extLst>
          </p:cNvPr>
          <p:cNvSpPr/>
          <p:nvPr/>
        </p:nvSpPr>
        <p:spPr>
          <a:xfrm>
            <a:off x="5654879" y="471888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6770D5C4-DE4C-F166-B221-C1D035821252}"/>
              </a:ext>
            </a:extLst>
          </p:cNvPr>
          <p:cNvSpPr/>
          <p:nvPr/>
        </p:nvSpPr>
        <p:spPr>
          <a:xfrm>
            <a:off x="7395840" y="4731839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12" name="Forme libre 11">
            <a:extLst>
              <a:ext uri="{FF2B5EF4-FFF2-40B4-BE49-F238E27FC236}">
                <a16:creationId xmlns:a16="http://schemas.microsoft.com/office/drawing/2014/main" id="{F872B418-168A-5AC0-A949-114CCD0ED833}"/>
              </a:ext>
            </a:extLst>
          </p:cNvPr>
          <p:cNvSpPr/>
          <p:nvPr/>
        </p:nvSpPr>
        <p:spPr>
          <a:xfrm>
            <a:off x="1812960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Forme libre 12">
            <a:extLst>
              <a:ext uri="{FF2B5EF4-FFF2-40B4-BE49-F238E27FC236}">
                <a16:creationId xmlns:a16="http://schemas.microsoft.com/office/drawing/2014/main" id="{A282DB51-FB24-F752-A89F-8D65EF7EA3A8}"/>
              </a:ext>
            </a:extLst>
          </p:cNvPr>
          <p:cNvSpPr/>
          <p:nvPr/>
        </p:nvSpPr>
        <p:spPr>
          <a:xfrm>
            <a:off x="2172960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B6264EA2-7603-8236-3582-546716A7AB36}"/>
              </a:ext>
            </a:extLst>
          </p:cNvPr>
          <p:cNvSpPr/>
          <p:nvPr/>
        </p:nvSpPr>
        <p:spPr>
          <a:xfrm>
            <a:off x="2545920" y="348192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5" name="Forme libre 14">
            <a:extLst>
              <a:ext uri="{FF2B5EF4-FFF2-40B4-BE49-F238E27FC236}">
                <a16:creationId xmlns:a16="http://schemas.microsoft.com/office/drawing/2014/main" id="{859D3946-C32C-704E-1940-92497B386132}"/>
              </a:ext>
            </a:extLst>
          </p:cNvPr>
          <p:cNvSpPr/>
          <p:nvPr/>
        </p:nvSpPr>
        <p:spPr>
          <a:xfrm>
            <a:off x="2964959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D4C40B6A-1F7D-31B9-219D-60A90582FDB9}"/>
              </a:ext>
            </a:extLst>
          </p:cNvPr>
          <p:cNvSpPr/>
          <p:nvPr/>
        </p:nvSpPr>
        <p:spPr>
          <a:xfrm>
            <a:off x="3324959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Forme libre 16">
            <a:extLst>
              <a:ext uri="{FF2B5EF4-FFF2-40B4-BE49-F238E27FC236}">
                <a16:creationId xmlns:a16="http://schemas.microsoft.com/office/drawing/2014/main" id="{02712A26-B6A6-6017-9EFA-42C5E8323F9C}"/>
              </a:ext>
            </a:extLst>
          </p:cNvPr>
          <p:cNvSpPr/>
          <p:nvPr/>
        </p:nvSpPr>
        <p:spPr>
          <a:xfrm>
            <a:off x="3697920" y="348192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Forme libre 17">
            <a:extLst>
              <a:ext uri="{FF2B5EF4-FFF2-40B4-BE49-F238E27FC236}">
                <a16:creationId xmlns:a16="http://schemas.microsoft.com/office/drawing/2014/main" id="{8473D3E3-A130-FCF3-409C-A0E5661991D1}"/>
              </a:ext>
            </a:extLst>
          </p:cNvPr>
          <p:cNvSpPr/>
          <p:nvPr/>
        </p:nvSpPr>
        <p:spPr>
          <a:xfrm>
            <a:off x="4116960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9" name="Forme libre 18">
            <a:extLst>
              <a:ext uri="{FF2B5EF4-FFF2-40B4-BE49-F238E27FC236}">
                <a16:creationId xmlns:a16="http://schemas.microsoft.com/office/drawing/2014/main" id="{84A98B9A-7680-AE35-3707-3B6298F75582}"/>
              </a:ext>
            </a:extLst>
          </p:cNvPr>
          <p:cNvSpPr/>
          <p:nvPr/>
        </p:nvSpPr>
        <p:spPr>
          <a:xfrm>
            <a:off x="4476960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0" name="Forme libre 19">
            <a:extLst>
              <a:ext uri="{FF2B5EF4-FFF2-40B4-BE49-F238E27FC236}">
                <a16:creationId xmlns:a16="http://schemas.microsoft.com/office/drawing/2014/main" id="{E50840EC-F7FD-7C28-2BDE-B134405C6EE9}"/>
              </a:ext>
            </a:extLst>
          </p:cNvPr>
          <p:cNvSpPr/>
          <p:nvPr/>
        </p:nvSpPr>
        <p:spPr>
          <a:xfrm>
            <a:off x="4849920" y="348192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1" name="Forme libre 20">
            <a:extLst>
              <a:ext uri="{FF2B5EF4-FFF2-40B4-BE49-F238E27FC236}">
                <a16:creationId xmlns:a16="http://schemas.microsoft.com/office/drawing/2014/main" id="{307E96D0-38A6-C8FB-271F-2DE4C94C40F7}"/>
              </a:ext>
            </a:extLst>
          </p:cNvPr>
          <p:cNvSpPr/>
          <p:nvPr/>
        </p:nvSpPr>
        <p:spPr>
          <a:xfrm>
            <a:off x="6060960" y="3504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2" name="Forme libre 21">
            <a:extLst>
              <a:ext uri="{FF2B5EF4-FFF2-40B4-BE49-F238E27FC236}">
                <a16:creationId xmlns:a16="http://schemas.microsoft.com/office/drawing/2014/main" id="{3390E45C-5CC9-A583-4DEB-CF6213CD00C5}"/>
              </a:ext>
            </a:extLst>
          </p:cNvPr>
          <p:cNvSpPr/>
          <p:nvPr/>
        </p:nvSpPr>
        <p:spPr>
          <a:xfrm>
            <a:off x="6420960" y="3504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3" name="Forme libre 22">
            <a:extLst>
              <a:ext uri="{FF2B5EF4-FFF2-40B4-BE49-F238E27FC236}">
                <a16:creationId xmlns:a16="http://schemas.microsoft.com/office/drawing/2014/main" id="{708FEB5C-BC7C-F50C-E6A9-CB65E4456018}"/>
              </a:ext>
            </a:extLst>
          </p:cNvPr>
          <p:cNvSpPr/>
          <p:nvPr/>
        </p:nvSpPr>
        <p:spPr>
          <a:xfrm>
            <a:off x="6793920" y="351792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45920AB-7D72-7544-06B0-E10190CD0A20}"/>
              </a:ext>
            </a:extLst>
          </p:cNvPr>
          <p:cNvSpPr txBox="1"/>
          <p:nvPr/>
        </p:nvSpPr>
        <p:spPr>
          <a:xfrm>
            <a:off x="208080" y="3396960"/>
            <a:ext cx="146088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1" i="0" u="none" strike="noStrike" kern="1200" cap="none">
                <a:ln>
                  <a:noFill/>
                </a:ln>
                <a:solidFill>
                  <a:srgbClr val="F5822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Données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1" i="0" u="none" strike="noStrike" kern="1200" cap="none">
                <a:ln>
                  <a:noFill/>
                </a:ln>
                <a:solidFill>
                  <a:srgbClr val="F5822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partagées</a:t>
            </a:r>
          </a:p>
        </p:txBody>
      </p:sp>
      <p:sp>
        <p:nvSpPr>
          <p:cNvPr id="25" name="Forme libre 24">
            <a:extLst>
              <a:ext uri="{FF2B5EF4-FFF2-40B4-BE49-F238E27FC236}">
                <a16:creationId xmlns:a16="http://schemas.microsoft.com/office/drawing/2014/main" id="{2C1E844F-2F32-C9B6-39B0-F155D39A4058}"/>
              </a:ext>
            </a:extLst>
          </p:cNvPr>
          <p:cNvSpPr/>
          <p:nvPr/>
        </p:nvSpPr>
        <p:spPr>
          <a:xfrm>
            <a:off x="5256000" y="349199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6" name="Forme libre 25">
            <a:extLst>
              <a:ext uri="{FF2B5EF4-FFF2-40B4-BE49-F238E27FC236}">
                <a16:creationId xmlns:a16="http://schemas.microsoft.com/office/drawing/2014/main" id="{DF017C69-8C75-4EE2-0D8F-FBA64669D7B9}"/>
              </a:ext>
            </a:extLst>
          </p:cNvPr>
          <p:cNvSpPr/>
          <p:nvPr/>
        </p:nvSpPr>
        <p:spPr>
          <a:xfrm>
            <a:off x="5652000" y="349199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7" name="Forme libre 26">
            <a:extLst>
              <a:ext uri="{FF2B5EF4-FFF2-40B4-BE49-F238E27FC236}">
                <a16:creationId xmlns:a16="http://schemas.microsoft.com/office/drawing/2014/main" id="{D38E4AAA-7E91-4CA7-324E-60400C80DDBE}"/>
              </a:ext>
            </a:extLst>
          </p:cNvPr>
          <p:cNvSpPr/>
          <p:nvPr/>
        </p:nvSpPr>
        <p:spPr>
          <a:xfrm>
            <a:off x="8004960" y="354096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8" name="Forme libre 27">
            <a:extLst>
              <a:ext uri="{FF2B5EF4-FFF2-40B4-BE49-F238E27FC236}">
                <a16:creationId xmlns:a16="http://schemas.microsoft.com/office/drawing/2014/main" id="{E1E62B73-E0AF-5D7C-7ACB-59CC7EA8DC0E}"/>
              </a:ext>
            </a:extLst>
          </p:cNvPr>
          <p:cNvSpPr/>
          <p:nvPr/>
        </p:nvSpPr>
        <p:spPr>
          <a:xfrm>
            <a:off x="7200000" y="3528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9" name="Forme libre 28">
            <a:extLst>
              <a:ext uri="{FF2B5EF4-FFF2-40B4-BE49-F238E27FC236}">
                <a16:creationId xmlns:a16="http://schemas.microsoft.com/office/drawing/2014/main" id="{E7539E76-0DDA-3739-90D5-02A45D180BFF}"/>
              </a:ext>
            </a:extLst>
          </p:cNvPr>
          <p:cNvSpPr/>
          <p:nvPr/>
        </p:nvSpPr>
        <p:spPr>
          <a:xfrm>
            <a:off x="7596000" y="3528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ce réservé du numéro de diapositive 3">
            <a:extLst>
              <a:ext uri="{FF2B5EF4-FFF2-40B4-BE49-F238E27FC236}">
                <a16:creationId xmlns:a16="http://schemas.microsoft.com/office/drawing/2014/main" id="{D9C80CE2-A791-46AF-EF2B-ADB8F200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EFE6CA-7CDF-C245-BAB9-45C33DE2CD4C}" type="slidenum">
              <a:t>49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F0B9FD8-A7C6-E674-8F5C-1572EB378CC0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Paradigme </a:t>
            </a:r>
            <a:r>
              <a:rPr lang="fr-FR" sz="24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fork-join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4FB6F1-D659-18B1-F15D-D435495B9269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BF20E96-4877-DCC7-A955-F9D2B3EE2BA7}"/>
              </a:ext>
            </a:extLst>
          </p:cNvPr>
          <p:cNvSpPr txBox="1"/>
          <p:nvPr/>
        </p:nvSpPr>
        <p:spPr>
          <a:xfrm>
            <a:off x="1764000" y="6147360"/>
            <a:ext cx="7416000" cy="709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La bibliothèque la plus courante en calcul scientifique est </a:t>
            </a:r>
            <a:r>
              <a:rPr lang="fr-FR" sz="1800" b="0" i="0" u="none" strike="noStrike" kern="1200" cap="none" dirty="0" err="1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OpenMP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 Ce modèle ne fonctionne que pour une mémoire partagée.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59BA19B9-00A5-F7F6-96F2-086E0DCD6C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8000" y="61200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 5">
            <a:extLst>
              <a:ext uri="{FF2B5EF4-FFF2-40B4-BE49-F238E27FC236}">
                <a16:creationId xmlns:a16="http://schemas.microsoft.com/office/drawing/2014/main" id="{62F6C4FD-4F24-F6C1-927C-28D1393B3709}"/>
              </a:ext>
            </a:extLst>
          </p:cNvPr>
          <p:cNvSpPr/>
          <p:nvPr/>
        </p:nvSpPr>
        <p:spPr>
          <a:xfrm>
            <a:off x="1632960" y="2015999"/>
            <a:ext cx="6791040" cy="720000"/>
          </a:xfrm>
          <a:custGeom>
            <a:avLst>
              <a:gd name="f0" fmla="val 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partagée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BC8D4570-0039-A875-2D13-5B8C2ACE95ED}"/>
              </a:ext>
            </a:extLst>
          </p:cNvPr>
          <p:cNvSpPr/>
          <p:nvPr/>
        </p:nvSpPr>
        <p:spPr>
          <a:xfrm>
            <a:off x="1992960" y="469296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8" name="Forme libre 7">
            <a:extLst>
              <a:ext uri="{FF2B5EF4-FFF2-40B4-BE49-F238E27FC236}">
                <a16:creationId xmlns:a16="http://schemas.microsoft.com/office/drawing/2014/main" id="{1696975B-BBE0-68D4-71F6-B6FA6D3D85DF}"/>
              </a:ext>
            </a:extLst>
          </p:cNvPr>
          <p:cNvSpPr/>
          <p:nvPr/>
        </p:nvSpPr>
        <p:spPr>
          <a:xfrm>
            <a:off x="3733920" y="470592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BF078D3-B54D-38DF-BF01-24C3BABB778C}"/>
              </a:ext>
            </a:extLst>
          </p:cNvPr>
          <p:cNvSpPr txBox="1"/>
          <p:nvPr/>
        </p:nvSpPr>
        <p:spPr>
          <a:xfrm>
            <a:off x="372960" y="4884480"/>
            <a:ext cx="1460880" cy="399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Processus</a:t>
            </a:r>
          </a:p>
        </p:txBody>
      </p:sp>
      <p:sp>
        <p:nvSpPr>
          <p:cNvPr id="10" name="Forme libre 9">
            <a:extLst>
              <a:ext uri="{FF2B5EF4-FFF2-40B4-BE49-F238E27FC236}">
                <a16:creationId xmlns:a16="http://schemas.microsoft.com/office/drawing/2014/main" id="{5D3FC484-210F-6B9B-A669-ABD59DE24964}"/>
              </a:ext>
            </a:extLst>
          </p:cNvPr>
          <p:cNvSpPr/>
          <p:nvPr/>
        </p:nvSpPr>
        <p:spPr>
          <a:xfrm>
            <a:off x="5474879" y="471888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D2BFF926-A247-5FBB-C27D-4A1C22D0D61F}"/>
              </a:ext>
            </a:extLst>
          </p:cNvPr>
          <p:cNvSpPr/>
          <p:nvPr/>
        </p:nvSpPr>
        <p:spPr>
          <a:xfrm>
            <a:off x="7215840" y="4731839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12" name="Forme libre 11">
            <a:extLst>
              <a:ext uri="{FF2B5EF4-FFF2-40B4-BE49-F238E27FC236}">
                <a16:creationId xmlns:a16="http://schemas.microsoft.com/office/drawing/2014/main" id="{7C7036F7-A99E-10A1-9E76-4591280DCCFC}"/>
              </a:ext>
            </a:extLst>
          </p:cNvPr>
          <p:cNvSpPr/>
          <p:nvPr/>
        </p:nvSpPr>
        <p:spPr>
          <a:xfrm>
            <a:off x="1812960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Forme libre 12">
            <a:extLst>
              <a:ext uri="{FF2B5EF4-FFF2-40B4-BE49-F238E27FC236}">
                <a16:creationId xmlns:a16="http://schemas.microsoft.com/office/drawing/2014/main" id="{31A9C8E5-FDE7-1F99-FFCE-B52C42768F53}"/>
              </a:ext>
            </a:extLst>
          </p:cNvPr>
          <p:cNvSpPr/>
          <p:nvPr/>
        </p:nvSpPr>
        <p:spPr>
          <a:xfrm>
            <a:off x="2172960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78D49521-D72B-A511-3756-AD62E138A7E0}"/>
              </a:ext>
            </a:extLst>
          </p:cNvPr>
          <p:cNvSpPr/>
          <p:nvPr/>
        </p:nvSpPr>
        <p:spPr>
          <a:xfrm>
            <a:off x="2545920" y="348192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5" name="Forme libre 14">
            <a:extLst>
              <a:ext uri="{FF2B5EF4-FFF2-40B4-BE49-F238E27FC236}">
                <a16:creationId xmlns:a16="http://schemas.microsoft.com/office/drawing/2014/main" id="{5C30E4A8-56BC-F01E-C6BD-6CA49BD9C0EF}"/>
              </a:ext>
            </a:extLst>
          </p:cNvPr>
          <p:cNvSpPr/>
          <p:nvPr/>
        </p:nvSpPr>
        <p:spPr>
          <a:xfrm>
            <a:off x="2964959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0084DD37-86E2-070F-12C4-C450BDACA6C2}"/>
              </a:ext>
            </a:extLst>
          </p:cNvPr>
          <p:cNvSpPr/>
          <p:nvPr/>
        </p:nvSpPr>
        <p:spPr>
          <a:xfrm>
            <a:off x="3324959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Forme libre 16">
            <a:extLst>
              <a:ext uri="{FF2B5EF4-FFF2-40B4-BE49-F238E27FC236}">
                <a16:creationId xmlns:a16="http://schemas.microsoft.com/office/drawing/2014/main" id="{3F5D2059-DA8E-067D-78C0-50A6AD9F3167}"/>
              </a:ext>
            </a:extLst>
          </p:cNvPr>
          <p:cNvSpPr/>
          <p:nvPr/>
        </p:nvSpPr>
        <p:spPr>
          <a:xfrm>
            <a:off x="3697920" y="348192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Forme libre 17">
            <a:extLst>
              <a:ext uri="{FF2B5EF4-FFF2-40B4-BE49-F238E27FC236}">
                <a16:creationId xmlns:a16="http://schemas.microsoft.com/office/drawing/2014/main" id="{CBFB2C9B-35AC-0EB8-281C-035EC23C4357}"/>
              </a:ext>
            </a:extLst>
          </p:cNvPr>
          <p:cNvSpPr/>
          <p:nvPr/>
        </p:nvSpPr>
        <p:spPr>
          <a:xfrm>
            <a:off x="4116960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9" name="Forme libre 18">
            <a:extLst>
              <a:ext uri="{FF2B5EF4-FFF2-40B4-BE49-F238E27FC236}">
                <a16:creationId xmlns:a16="http://schemas.microsoft.com/office/drawing/2014/main" id="{9A3B026C-1412-4B6F-00DF-E09B5C957727}"/>
              </a:ext>
            </a:extLst>
          </p:cNvPr>
          <p:cNvSpPr/>
          <p:nvPr/>
        </p:nvSpPr>
        <p:spPr>
          <a:xfrm>
            <a:off x="4476960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0" name="Forme libre 19">
            <a:extLst>
              <a:ext uri="{FF2B5EF4-FFF2-40B4-BE49-F238E27FC236}">
                <a16:creationId xmlns:a16="http://schemas.microsoft.com/office/drawing/2014/main" id="{3D87AF95-1CBB-2D43-15F1-B99485B02471}"/>
              </a:ext>
            </a:extLst>
          </p:cNvPr>
          <p:cNvSpPr/>
          <p:nvPr/>
        </p:nvSpPr>
        <p:spPr>
          <a:xfrm>
            <a:off x="4849920" y="348192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1" name="Forme libre 20">
            <a:extLst>
              <a:ext uri="{FF2B5EF4-FFF2-40B4-BE49-F238E27FC236}">
                <a16:creationId xmlns:a16="http://schemas.microsoft.com/office/drawing/2014/main" id="{2D1C3AD6-8990-9AD8-F3AE-FB66967A8C9D}"/>
              </a:ext>
            </a:extLst>
          </p:cNvPr>
          <p:cNvSpPr/>
          <p:nvPr/>
        </p:nvSpPr>
        <p:spPr>
          <a:xfrm>
            <a:off x="6060960" y="3504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2" name="Forme libre 21">
            <a:extLst>
              <a:ext uri="{FF2B5EF4-FFF2-40B4-BE49-F238E27FC236}">
                <a16:creationId xmlns:a16="http://schemas.microsoft.com/office/drawing/2014/main" id="{63FD40F3-4B3B-5C98-B2FF-4105E4DA3868}"/>
              </a:ext>
            </a:extLst>
          </p:cNvPr>
          <p:cNvSpPr/>
          <p:nvPr/>
        </p:nvSpPr>
        <p:spPr>
          <a:xfrm>
            <a:off x="6420960" y="3504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3" name="Forme libre 22">
            <a:extLst>
              <a:ext uri="{FF2B5EF4-FFF2-40B4-BE49-F238E27FC236}">
                <a16:creationId xmlns:a16="http://schemas.microsoft.com/office/drawing/2014/main" id="{93EC540D-D753-321C-8C01-48C77692AD81}"/>
              </a:ext>
            </a:extLst>
          </p:cNvPr>
          <p:cNvSpPr/>
          <p:nvPr/>
        </p:nvSpPr>
        <p:spPr>
          <a:xfrm>
            <a:off x="6793920" y="351792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261B916-AFE0-0174-F0B3-AB00621A3764}"/>
              </a:ext>
            </a:extLst>
          </p:cNvPr>
          <p:cNvSpPr txBox="1"/>
          <p:nvPr/>
        </p:nvSpPr>
        <p:spPr>
          <a:xfrm>
            <a:off x="208080" y="3396960"/>
            <a:ext cx="146088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1" i="0" u="none" strike="noStrike" kern="1200" cap="none">
                <a:ln>
                  <a:noFill/>
                </a:ln>
                <a:solidFill>
                  <a:srgbClr val="F5822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Données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1" i="0" u="none" strike="noStrike" kern="1200" cap="none">
                <a:ln>
                  <a:noFill/>
                </a:ln>
                <a:solidFill>
                  <a:srgbClr val="F5822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partagées</a:t>
            </a:r>
          </a:p>
        </p:txBody>
      </p:sp>
      <p:sp>
        <p:nvSpPr>
          <p:cNvPr id="25" name="Forme libre 24">
            <a:extLst>
              <a:ext uri="{FF2B5EF4-FFF2-40B4-BE49-F238E27FC236}">
                <a16:creationId xmlns:a16="http://schemas.microsoft.com/office/drawing/2014/main" id="{33899AEC-9BD0-C837-5AD6-F092F023CA7C}"/>
              </a:ext>
            </a:extLst>
          </p:cNvPr>
          <p:cNvSpPr/>
          <p:nvPr/>
        </p:nvSpPr>
        <p:spPr>
          <a:xfrm>
            <a:off x="5256000" y="349199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6" name="Forme libre 25">
            <a:extLst>
              <a:ext uri="{FF2B5EF4-FFF2-40B4-BE49-F238E27FC236}">
                <a16:creationId xmlns:a16="http://schemas.microsoft.com/office/drawing/2014/main" id="{9F2F9AA0-8C67-D0F9-BAD6-B905AF4C5A3D}"/>
              </a:ext>
            </a:extLst>
          </p:cNvPr>
          <p:cNvSpPr/>
          <p:nvPr/>
        </p:nvSpPr>
        <p:spPr>
          <a:xfrm>
            <a:off x="5652000" y="349199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7" name="Forme libre 26">
            <a:extLst>
              <a:ext uri="{FF2B5EF4-FFF2-40B4-BE49-F238E27FC236}">
                <a16:creationId xmlns:a16="http://schemas.microsoft.com/office/drawing/2014/main" id="{7B14FAF5-A355-1811-E196-8505DD060970}"/>
              </a:ext>
            </a:extLst>
          </p:cNvPr>
          <p:cNvSpPr/>
          <p:nvPr/>
        </p:nvSpPr>
        <p:spPr>
          <a:xfrm>
            <a:off x="8004960" y="354096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8" name="Forme libre 27">
            <a:extLst>
              <a:ext uri="{FF2B5EF4-FFF2-40B4-BE49-F238E27FC236}">
                <a16:creationId xmlns:a16="http://schemas.microsoft.com/office/drawing/2014/main" id="{EC6B3E1E-66E2-5F7E-241A-A7DE5CABA4B0}"/>
              </a:ext>
            </a:extLst>
          </p:cNvPr>
          <p:cNvSpPr/>
          <p:nvPr/>
        </p:nvSpPr>
        <p:spPr>
          <a:xfrm>
            <a:off x="7200000" y="3528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9" name="Forme libre 28">
            <a:extLst>
              <a:ext uri="{FF2B5EF4-FFF2-40B4-BE49-F238E27FC236}">
                <a16:creationId xmlns:a16="http://schemas.microsoft.com/office/drawing/2014/main" id="{666FD6BF-EF43-0678-D1A9-CACE8B69B9BB}"/>
              </a:ext>
            </a:extLst>
          </p:cNvPr>
          <p:cNvSpPr/>
          <p:nvPr/>
        </p:nvSpPr>
        <p:spPr>
          <a:xfrm>
            <a:off x="7596000" y="3528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D950CA40-C534-48DE-558D-D5B85B04628F}"/>
              </a:ext>
            </a:extLst>
          </p:cNvPr>
          <p:cNvSpPr/>
          <p:nvPr/>
        </p:nvSpPr>
        <p:spPr>
          <a:xfrm>
            <a:off x="2015999" y="3756960"/>
            <a:ext cx="360001" cy="936000"/>
          </a:xfrm>
          <a:prstGeom prst="line">
            <a:avLst/>
          </a:prstGeom>
          <a:noFill/>
          <a:ln w="19080">
            <a:solidFill>
              <a:srgbClr val="EF413D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Connecteur droit 30">
            <a:extLst>
              <a:ext uri="{FF2B5EF4-FFF2-40B4-BE49-F238E27FC236}">
                <a16:creationId xmlns:a16="http://schemas.microsoft.com/office/drawing/2014/main" id="{D875F91A-9871-6EC8-2739-6E19C3A1E444}"/>
              </a:ext>
            </a:extLst>
          </p:cNvPr>
          <p:cNvSpPr/>
          <p:nvPr/>
        </p:nvSpPr>
        <p:spPr>
          <a:xfrm>
            <a:off x="2304000" y="3756960"/>
            <a:ext cx="1800000" cy="948960"/>
          </a:xfrm>
          <a:prstGeom prst="line">
            <a:avLst/>
          </a:prstGeom>
          <a:noFill/>
          <a:ln w="19080">
            <a:solidFill>
              <a:srgbClr val="EF413D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2" name="Connecteur droit 31">
            <a:extLst>
              <a:ext uri="{FF2B5EF4-FFF2-40B4-BE49-F238E27FC236}">
                <a16:creationId xmlns:a16="http://schemas.microsoft.com/office/drawing/2014/main" id="{B829E255-CA8A-DB06-5120-8651C1DB4141}"/>
              </a:ext>
            </a:extLst>
          </p:cNvPr>
          <p:cNvSpPr/>
          <p:nvPr/>
        </p:nvSpPr>
        <p:spPr>
          <a:xfrm>
            <a:off x="2736000" y="3769920"/>
            <a:ext cx="2808000" cy="1054080"/>
          </a:xfrm>
          <a:prstGeom prst="line">
            <a:avLst/>
          </a:prstGeom>
          <a:noFill/>
          <a:ln w="19080">
            <a:solidFill>
              <a:srgbClr val="EF413D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Connecteur droit 32">
            <a:extLst>
              <a:ext uri="{FF2B5EF4-FFF2-40B4-BE49-F238E27FC236}">
                <a16:creationId xmlns:a16="http://schemas.microsoft.com/office/drawing/2014/main" id="{6CDA3F0B-E6EF-F1C4-36DB-5CB1A3AFE676}"/>
              </a:ext>
            </a:extLst>
          </p:cNvPr>
          <p:cNvSpPr/>
          <p:nvPr/>
        </p:nvSpPr>
        <p:spPr>
          <a:xfrm>
            <a:off x="3096000" y="3769920"/>
            <a:ext cx="4247999" cy="1054080"/>
          </a:xfrm>
          <a:prstGeom prst="line">
            <a:avLst/>
          </a:prstGeom>
          <a:noFill/>
          <a:ln w="19080">
            <a:solidFill>
              <a:srgbClr val="EF413D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FFD9E08A-922D-9422-F29A-203959B21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83F0A2-8932-084F-BCB5-C46A0DB23399}" type="slidenum">
              <a:t>5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3A38AB9-4EC7-0A88-696B-20CB87E66158}"/>
              </a:ext>
            </a:extLst>
          </p:cNvPr>
          <p:cNvSpPr txBox="1"/>
          <p:nvPr/>
        </p:nvSpPr>
        <p:spPr>
          <a:xfrm>
            <a:off x="360000" y="360000"/>
            <a:ext cx="8640000" cy="501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Contenu du cours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172F968-166A-814F-0CCE-503FE51E93A0}"/>
              </a:ext>
            </a:extLst>
          </p:cNvPr>
          <p:cNvSpPr txBox="1"/>
          <p:nvPr/>
        </p:nvSpPr>
        <p:spPr>
          <a:xfrm>
            <a:off x="108000" y="6975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- introduction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25A65CE-B618-41EE-F053-5720C8CB2EFA}"/>
              </a:ext>
            </a:extLst>
          </p:cNvPr>
          <p:cNvSpPr txBox="1"/>
          <p:nvPr/>
        </p:nvSpPr>
        <p:spPr>
          <a:xfrm>
            <a:off x="432000" y="2088000"/>
            <a:ext cx="9360000" cy="576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SzPct val="100000"/>
              <a:buAutoNum type="romanUcPeriod"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Introduction au calcul parallèle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B1B5A52-DEF6-38D7-9BA0-34B15ECDF266}"/>
              </a:ext>
            </a:extLst>
          </p:cNvPr>
          <p:cNvSpPr txBox="1"/>
          <p:nvPr/>
        </p:nvSpPr>
        <p:spPr>
          <a:xfrm>
            <a:off x="392400" y="5941800"/>
            <a:ext cx="86796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SzPct val="100000"/>
              <a:buAutoNum type="romanUcPeriod" startAt="5"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Travaux pratiques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8165A1A-EAF7-65C9-9578-3FE550E4EB3F}"/>
              </a:ext>
            </a:extLst>
          </p:cNvPr>
          <p:cNvSpPr txBox="1"/>
          <p:nvPr/>
        </p:nvSpPr>
        <p:spPr>
          <a:xfrm>
            <a:off x="432000" y="4681800"/>
            <a:ext cx="6912000" cy="574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SzPct val="100000"/>
              <a:buAutoNum type="romanUcPeriod" startAt="4"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Mesure de la performance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4D9BCF-A44B-BBC9-8EE9-260EB09544E3}"/>
              </a:ext>
            </a:extLst>
          </p:cNvPr>
          <p:cNvSpPr txBox="1"/>
          <p:nvPr/>
        </p:nvSpPr>
        <p:spPr>
          <a:xfrm>
            <a:off x="419760" y="3319199"/>
            <a:ext cx="915624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SzPct val="100000"/>
              <a:buAutoNum type="romanUcPeriod" startAt="2"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Introduction au parallélisme par échange de message via MPI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ce réservé du numéro de diapositive 3">
            <a:extLst>
              <a:ext uri="{FF2B5EF4-FFF2-40B4-BE49-F238E27FC236}">
                <a16:creationId xmlns:a16="http://schemas.microsoft.com/office/drawing/2014/main" id="{D60309DC-ECC1-CEA6-AB7B-6357FB11D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AB6DA5-868A-D843-B4B3-B26BEA9B23EB}" type="slidenum">
              <a:t>50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D92588D-C2D6-B013-A5B0-CC0E871BEDC4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Paradigme </a:t>
            </a:r>
            <a:r>
              <a:rPr lang="fr-FR" sz="24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fork-join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B771E02-7708-F104-3CE1-98147B688624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B2F68C-169C-9C1E-BCC6-BE00515C8F65}"/>
              </a:ext>
            </a:extLst>
          </p:cNvPr>
          <p:cNvSpPr txBox="1"/>
          <p:nvPr/>
        </p:nvSpPr>
        <p:spPr>
          <a:xfrm>
            <a:off x="1764000" y="6147360"/>
            <a:ext cx="7256432" cy="709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La bibliothèque la plus courante en calcul scientifique est </a:t>
            </a:r>
            <a:r>
              <a:rPr lang="fr-FR" sz="1800" b="0" i="0" u="none" strike="noStrike" kern="1200" cap="none" dirty="0" err="1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OpenMP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 Ce modèle ne fonctionne que pour une mémoire partagée.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5522E304-C804-14B2-8EDA-4211CB84756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8000" y="61200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 5">
            <a:extLst>
              <a:ext uri="{FF2B5EF4-FFF2-40B4-BE49-F238E27FC236}">
                <a16:creationId xmlns:a16="http://schemas.microsoft.com/office/drawing/2014/main" id="{D3A464DB-4A98-6FEE-3364-791C6E308E46}"/>
              </a:ext>
            </a:extLst>
          </p:cNvPr>
          <p:cNvSpPr/>
          <p:nvPr/>
        </p:nvSpPr>
        <p:spPr>
          <a:xfrm>
            <a:off x="1632960" y="2015999"/>
            <a:ext cx="6791040" cy="720000"/>
          </a:xfrm>
          <a:custGeom>
            <a:avLst>
              <a:gd name="f0" fmla="val 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partagée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355103E2-2DE5-784F-25E8-ACAB437E9C60}"/>
              </a:ext>
            </a:extLst>
          </p:cNvPr>
          <p:cNvSpPr/>
          <p:nvPr/>
        </p:nvSpPr>
        <p:spPr>
          <a:xfrm>
            <a:off x="1992960" y="469296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8" name="Forme libre 7">
            <a:extLst>
              <a:ext uri="{FF2B5EF4-FFF2-40B4-BE49-F238E27FC236}">
                <a16:creationId xmlns:a16="http://schemas.microsoft.com/office/drawing/2014/main" id="{A9432BD5-02D9-4C7F-1FAD-F701DA52C58E}"/>
              </a:ext>
            </a:extLst>
          </p:cNvPr>
          <p:cNvSpPr/>
          <p:nvPr/>
        </p:nvSpPr>
        <p:spPr>
          <a:xfrm>
            <a:off x="3733920" y="470592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AB50E5D-31DA-1BDE-254B-EB4CD036E29A}"/>
              </a:ext>
            </a:extLst>
          </p:cNvPr>
          <p:cNvSpPr txBox="1"/>
          <p:nvPr/>
        </p:nvSpPr>
        <p:spPr>
          <a:xfrm>
            <a:off x="372960" y="4884480"/>
            <a:ext cx="1460880" cy="399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Processus</a:t>
            </a:r>
          </a:p>
        </p:txBody>
      </p:sp>
      <p:sp>
        <p:nvSpPr>
          <p:cNvPr id="10" name="Forme libre 9">
            <a:extLst>
              <a:ext uri="{FF2B5EF4-FFF2-40B4-BE49-F238E27FC236}">
                <a16:creationId xmlns:a16="http://schemas.microsoft.com/office/drawing/2014/main" id="{EB35F6BF-CAA9-A254-F526-B65A9AB1CF8D}"/>
              </a:ext>
            </a:extLst>
          </p:cNvPr>
          <p:cNvSpPr/>
          <p:nvPr/>
        </p:nvSpPr>
        <p:spPr>
          <a:xfrm>
            <a:off x="5474879" y="471888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83A088CB-685B-BC4F-0BEE-5159D4C4DF36}"/>
              </a:ext>
            </a:extLst>
          </p:cNvPr>
          <p:cNvSpPr/>
          <p:nvPr/>
        </p:nvSpPr>
        <p:spPr>
          <a:xfrm>
            <a:off x="7215840" y="4731839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12" name="Forme libre 11">
            <a:extLst>
              <a:ext uri="{FF2B5EF4-FFF2-40B4-BE49-F238E27FC236}">
                <a16:creationId xmlns:a16="http://schemas.microsoft.com/office/drawing/2014/main" id="{F27A3620-2A0F-9746-D7DD-17E6DEDD4C4E}"/>
              </a:ext>
            </a:extLst>
          </p:cNvPr>
          <p:cNvSpPr/>
          <p:nvPr/>
        </p:nvSpPr>
        <p:spPr>
          <a:xfrm>
            <a:off x="1812960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Forme libre 12">
            <a:extLst>
              <a:ext uri="{FF2B5EF4-FFF2-40B4-BE49-F238E27FC236}">
                <a16:creationId xmlns:a16="http://schemas.microsoft.com/office/drawing/2014/main" id="{406DE961-1941-EDB4-98DB-D6DB855BE5A4}"/>
              </a:ext>
            </a:extLst>
          </p:cNvPr>
          <p:cNvSpPr/>
          <p:nvPr/>
        </p:nvSpPr>
        <p:spPr>
          <a:xfrm>
            <a:off x="2172960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2092B2DA-4CD0-1732-1D33-2510BA91D17E}"/>
              </a:ext>
            </a:extLst>
          </p:cNvPr>
          <p:cNvSpPr/>
          <p:nvPr/>
        </p:nvSpPr>
        <p:spPr>
          <a:xfrm>
            <a:off x="2545920" y="348192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5" name="Forme libre 14">
            <a:extLst>
              <a:ext uri="{FF2B5EF4-FFF2-40B4-BE49-F238E27FC236}">
                <a16:creationId xmlns:a16="http://schemas.microsoft.com/office/drawing/2014/main" id="{3AE2A693-9BF0-97B0-2983-48FFAB6E3406}"/>
              </a:ext>
            </a:extLst>
          </p:cNvPr>
          <p:cNvSpPr/>
          <p:nvPr/>
        </p:nvSpPr>
        <p:spPr>
          <a:xfrm>
            <a:off x="2964959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4B81ECC4-2B8D-BFF1-9CE4-F1B5918ACF7B}"/>
              </a:ext>
            </a:extLst>
          </p:cNvPr>
          <p:cNvSpPr/>
          <p:nvPr/>
        </p:nvSpPr>
        <p:spPr>
          <a:xfrm>
            <a:off x="3324959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Forme libre 16">
            <a:extLst>
              <a:ext uri="{FF2B5EF4-FFF2-40B4-BE49-F238E27FC236}">
                <a16:creationId xmlns:a16="http://schemas.microsoft.com/office/drawing/2014/main" id="{2C697500-ACB6-F0C6-CF83-7F3E12BF206B}"/>
              </a:ext>
            </a:extLst>
          </p:cNvPr>
          <p:cNvSpPr/>
          <p:nvPr/>
        </p:nvSpPr>
        <p:spPr>
          <a:xfrm>
            <a:off x="3697920" y="348192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Forme libre 17">
            <a:extLst>
              <a:ext uri="{FF2B5EF4-FFF2-40B4-BE49-F238E27FC236}">
                <a16:creationId xmlns:a16="http://schemas.microsoft.com/office/drawing/2014/main" id="{1A019F07-55A9-5098-C5EF-1E5BB84BEE77}"/>
              </a:ext>
            </a:extLst>
          </p:cNvPr>
          <p:cNvSpPr/>
          <p:nvPr/>
        </p:nvSpPr>
        <p:spPr>
          <a:xfrm>
            <a:off x="4116960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9" name="Forme libre 18">
            <a:extLst>
              <a:ext uri="{FF2B5EF4-FFF2-40B4-BE49-F238E27FC236}">
                <a16:creationId xmlns:a16="http://schemas.microsoft.com/office/drawing/2014/main" id="{B7C05084-A398-6B90-9126-E5E63B28780D}"/>
              </a:ext>
            </a:extLst>
          </p:cNvPr>
          <p:cNvSpPr/>
          <p:nvPr/>
        </p:nvSpPr>
        <p:spPr>
          <a:xfrm>
            <a:off x="4476960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0" name="Forme libre 19">
            <a:extLst>
              <a:ext uri="{FF2B5EF4-FFF2-40B4-BE49-F238E27FC236}">
                <a16:creationId xmlns:a16="http://schemas.microsoft.com/office/drawing/2014/main" id="{19D7EF19-6F9A-B594-C7CC-8939B77CA5D0}"/>
              </a:ext>
            </a:extLst>
          </p:cNvPr>
          <p:cNvSpPr/>
          <p:nvPr/>
        </p:nvSpPr>
        <p:spPr>
          <a:xfrm>
            <a:off x="4849920" y="348192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1" name="Forme libre 20">
            <a:extLst>
              <a:ext uri="{FF2B5EF4-FFF2-40B4-BE49-F238E27FC236}">
                <a16:creationId xmlns:a16="http://schemas.microsoft.com/office/drawing/2014/main" id="{4CCDACCB-4A1D-7F80-A597-627A4BAE0B6E}"/>
              </a:ext>
            </a:extLst>
          </p:cNvPr>
          <p:cNvSpPr/>
          <p:nvPr/>
        </p:nvSpPr>
        <p:spPr>
          <a:xfrm>
            <a:off x="6060960" y="3504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2" name="Forme libre 21">
            <a:extLst>
              <a:ext uri="{FF2B5EF4-FFF2-40B4-BE49-F238E27FC236}">
                <a16:creationId xmlns:a16="http://schemas.microsoft.com/office/drawing/2014/main" id="{B5F5720A-2E1E-DC23-9131-EDB5C811DD4C}"/>
              </a:ext>
            </a:extLst>
          </p:cNvPr>
          <p:cNvSpPr/>
          <p:nvPr/>
        </p:nvSpPr>
        <p:spPr>
          <a:xfrm>
            <a:off x="6420960" y="3504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3" name="Forme libre 22">
            <a:extLst>
              <a:ext uri="{FF2B5EF4-FFF2-40B4-BE49-F238E27FC236}">
                <a16:creationId xmlns:a16="http://schemas.microsoft.com/office/drawing/2014/main" id="{FA77CD1D-9F14-A5DA-2A42-14F5A04C78A3}"/>
              </a:ext>
            </a:extLst>
          </p:cNvPr>
          <p:cNvSpPr/>
          <p:nvPr/>
        </p:nvSpPr>
        <p:spPr>
          <a:xfrm>
            <a:off x="6793920" y="351792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F6E9E6D-FDAF-BDF7-C9B2-661E546EA075}"/>
              </a:ext>
            </a:extLst>
          </p:cNvPr>
          <p:cNvSpPr txBox="1"/>
          <p:nvPr/>
        </p:nvSpPr>
        <p:spPr>
          <a:xfrm>
            <a:off x="208080" y="3396960"/>
            <a:ext cx="146088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1" i="0" u="none" strike="noStrike" kern="1200" cap="none">
                <a:ln>
                  <a:noFill/>
                </a:ln>
                <a:solidFill>
                  <a:srgbClr val="F5822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Données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1" i="0" u="none" strike="noStrike" kern="1200" cap="none">
                <a:ln>
                  <a:noFill/>
                </a:ln>
                <a:solidFill>
                  <a:srgbClr val="F5822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partagées</a:t>
            </a:r>
          </a:p>
        </p:txBody>
      </p:sp>
      <p:sp>
        <p:nvSpPr>
          <p:cNvPr id="25" name="Forme libre 24">
            <a:extLst>
              <a:ext uri="{FF2B5EF4-FFF2-40B4-BE49-F238E27FC236}">
                <a16:creationId xmlns:a16="http://schemas.microsoft.com/office/drawing/2014/main" id="{417847E5-E7F9-70B4-1AF7-369C56071A52}"/>
              </a:ext>
            </a:extLst>
          </p:cNvPr>
          <p:cNvSpPr/>
          <p:nvPr/>
        </p:nvSpPr>
        <p:spPr>
          <a:xfrm>
            <a:off x="5256000" y="349199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6" name="Forme libre 25">
            <a:extLst>
              <a:ext uri="{FF2B5EF4-FFF2-40B4-BE49-F238E27FC236}">
                <a16:creationId xmlns:a16="http://schemas.microsoft.com/office/drawing/2014/main" id="{7D3F8A4B-DDDB-E640-E775-A50ACEA7DE44}"/>
              </a:ext>
            </a:extLst>
          </p:cNvPr>
          <p:cNvSpPr/>
          <p:nvPr/>
        </p:nvSpPr>
        <p:spPr>
          <a:xfrm>
            <a:off x="5652000" y="349199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7" name="Forme libre 26">
            <a:extLst>
              <a:ext uri="{FF2B5EF4-FFF2-40B4-BE49-F238E27FC236}">
                <a16:creationId xmlns:a16="http://schemas.microsoft.com/office/drawing/2014/main" id="{6BED6955-E0CB-E372-03B7-6AB0ED4CEC1A}"/>
              </a:ext>
            </a:extLst>
          </p:cNvPr>
          <p:cNvSpPr/>
          <p:nvPr/>
        </p:nvSpPr>
        <p:spPr>
          <a:xfrm>
            <a:off x="8004960" y="354096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8" name="Forme libre 27">
            <a:extLst>
              <a:ext uri="{FF2B5EF4-FFF2-40B4-BE49-F238E27FC236}">
                <a16:creationId xmlns:a16="http://schemas.microsoft.com/office/drawing/2014/main" id="{DA8BE658-BBEB-98F6-1672-2880A69A893F}"/>
              </a:ext>
            </a:extLst>
          </p:cNvPr>
          <p:cNvSpPr/>
          <p:nvPr/>
        </p:nvSpPr>
        <p:spPr>
          <a:xfrm>
            <a:off x="7200000" y="3528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9" name="Forme libre 28">
            <a:extLst>
              <a:ext uri="{FF2B5EF4-FFF2-40B4-BE49-F238E27FC236}">
                <a16:creationId xmlns:a16="http://schemas.microsoft.com/office/drawing/2014/main" id="{1B0FEE2D-3309-D5E1-6DF1-F2F483EAF554}"/>
              </a:ext>
            </a:extLst>
          </p:cNvPr>
          <p:cNvSpPr/>
          <p:nvPr/>
        </p:nvSpPr>
        <p:spPr>
          <a:xfrm>
            <a:off x="7596000" y="3528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779CB748-524E-A6A1-6109-080A77DD61AC}"/>
              </a:ext>
            </a:extLst>
          </p:cNvPr>
          <p:cNvSpPr/>
          <p:nvPr/>
        </p:nvSpPr>
        <p:spPr>
          <a:xfrm flipH="1">
            <a:off x="2376000" y="3769920"/>
            <a:ext cx="1152000" cy="923040"/>
          </a:xfrm>
          <a:prstGeom prst="line">
            <a:avLst/>
          </a:prstGeom>
          <a:noFill/>
          <a:ln w="19080">
            <a:solidFill>
              <a:srgbClr val="EF413D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Connecteur droit 30">
            <a:extLst>
              <a:ext uri="{FF2B5EF4-FFF2-40B4-BE49-F238E27FC236}">
                <a16:creationId xmlns:a16="http://schemas.microsoft.com/office/drawing/2014/main" id="{05803994-A4E8-84C2-A4ED-B9FC0072A0B9}"/>
              </a:ext>
            </a:extLst>
          </p:cNvPr>
          <p:cNvSpPr/>
          <p:nvPr/>
        </p:nvSpPr>
        <p:spPr>
          <a:xfrm>
            <a:off x="3888000" y="3769920"/>
            <a:ext cx="216000" cy="936000"/>
          </a:xfrm>
          <a:prstGeom prst="line">
            <a:avLst/>
          </a:prstGeom>
          <a:noFill/>
          <a:ln w="19080">
            <a:solidFill>
              <a:srgbClr val="EF413D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2" name="Connecteur droit 31">
            <a:extLst>
              <a:ext uri="{FF2B5EF4-FFF2-40B4-BE49-F238E27FC236}">
                <a16:creationId xmlns:a16="http://schemas.microsoft.com/office/drawing/2014/main" id="{950F3B30-CC64-0382-2026-8A0E9BA91CB0}"/>
              </a:ext>
            </a:extLst>
          </p:cNvPr>
          <p:cNvSpPr/>
          <p:nvPr/>
        </p:nvSpPr>
        <p:spPr>
          <a:xfrm>
            <a:off x="4320000" y="3769920"/>
            <a:ext cx="1224000" cy="1054080"/>
          </a:xfrm>
          <a:prstGeom prst="line">
            <a:avLst/>
          </a:prstGeom>
          <a:noFill/>
          <a:ln w="19080">
            <a:solidFill>
              <a:srgbClr val="EF413D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Connecteur droit 32">
            <a:extLst>
              <a:ext uri="{FF2B5EF4-FFF2-40B4-BE49-F238E27FC236}">
                <a16:creationId xmlns:a16="http://schemas.microsoft.com/office/drawing/2014/main" id="{C807DA29-C6C1-E64A-5CF1-A70B6C8D9A70}"/>
              </a:ext>
            </a:extLst>
          </p:cNvPr>
          <p:cNvSpPr/>
          <p:nvPr/>
        </p:nvSpPr>
        <p:spPr>
          <a:xfrm>
            <a:off x="4608000" y="3769920"/>
            <a:ext cx="2735999" cy="1054080"/>
          </a:xfrm>
          <a:prstGeom prst="line">
            <a:avLst/>
          </a:prstGeom>
          <a:noFill/>
          <a:ln w="19080">
            <a:solidFill>
              <a:srgbClr val="EF413D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367B9361-71E8-E9B6-A620-1909C95EE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FB2D41-FF44-1F44-B63D-E89AE3B508D1}" type="slidenum">
              <a:t>51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F3037FA-3EB5-98AC-B250-DA076961524C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Obtenir des informations sur le processeur de son ordinateur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FCA489E-5B3C-D5CA-202B-D0E6CE71F13E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BF18BF7-6832-E2FB-7660-4669525A3C14}"/>
              </a:ext>
            </a:extLst>
          </p:cNvPr>
          <p:cNvSpPr txBox="1"/>
          <p:nvPr/>
        </p:nvSpPr>
        <p:spPr>
          <a:xfrm>
            <a:off x="503999" y="2026439"/>
            <a:ext cx="777600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Dans un terminal, vous pouvez ouvrir le fichier /proc/cpuinfo :</a:t>
            </a:r>
          </a:p>
        </p:txBody>
      </p:sp>
      <p:sp>
        <p:nvSpPr>
          <p:cNvPr id="5" name="Forme libre 4">
            <a:extLst>
              <a:ext uri="{FF2B5EF4-FFF2-40B4-BE49-F238E27FC236}">
                <a16:creationId xmlns:a16="http://schemas.microsoft.com/office/drawing/2014/main" id="{D67F9E5C-EBD3-2C8A-2FBB-E0D46F5A66E5}"/>
              </a:ext>
            </a:extLst>
          </p:cNvPr>
          <p:cNvSpPr/>
          <p:nvPr/>
        </p:nvSpPr>
        <p:spPr>
          <a:xfrm>
            <a:off x="1368719" y="2844360"/>
            <a:ext cx="7992000" cy="2951640"/>
          </a:xfrm>
          <a:custGeom>
            <a:avLst>
              <a:gd name="f0" fmla="val 168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33333"/>
              </a:gs>
            </a:gsLst>
            <a:lin ang="5400000"/>
          </a:gra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A28D541D-418F-1CB1-D708-6E6E5F12829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6360" y="2854800"/>
            <a:ext cx="900000" cy="7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2653EB9-22F8-608A-D008-112688189503}"/>
              </a:ext>
            </a:extLst>
          </p:cNvPr>
          <p:cNvSpPr txBox="1"/>
          <p:nvPr/>
        </p:nvSpPr>
        <p:spPr>
          <a:xfrm>
            <a:off x="1548360" y="3035880"/>
            <a:ext cx="8099640" cy="2682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&gt; cat /proc/cpuinfo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solidFill>
                <a:srgbClr val="FFFFFF"/>
              </a:solidFill>
              <a:latin typeface="Liberation Mono" pitchFamily="49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processor	: 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vendor_id	: GenuineIntel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cpu family	: 6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model		: 78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model name	: Intel(R) Core(TM) i7-6600U CPU @ 2.60GHz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...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6B3CF92-CBB1-D2AB-5461-C6C61CE34845}"/>
              </a:ext>
            </a:extLst>
          </p:cNvPr>
          <p:cNvSpPr txBox="1"/>
          <p:nvPr/>
        </p:nvSpPr>
        <p:spPr>
          <a:xfrm>
            <a:off x="576000" y="6147720"/>
            <a:ext cx="896400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Utilisez ensuite le site du constructeur pour plus d’informations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EF513EE8-4619-AB82-BD63-DE9798E4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D48A11-0F0E-1A4D-AE5F-0E80F153C525}" type="slidenum">
              <a:t>52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3C37FC3-B45C-2A56-6441-CEB08B7E93A9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Obtenir des informations sur le processeur de son ordinateur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67E6463-7BCE-3724-EECF-6182C298DB40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488F95E-6866-C8A4-6E4F-B4E49135E147}"/>
              </a:ext>
            </a:extLst>
          </p:cNvPr>
          <p:cNvSpPr txBox="1"/>
          <p:nvPr/>
        </p:nvSpPr>
        <p:spPr>
          <a:xfrm>
            <a:off x="503999" y="1964950"/>
            <a:ext cx="9028884" cy="709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Sous environnement gnome, il est possible d’utiliser l’utilitaire graphique moniteur système (paquet gnome-system-monitor)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BEC655AF-B4EF-C8D6-7AD7-6E33D39A6A4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74000" y="3076919"/>
            <a:ext cx="4914000" cy="3115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3667EE66-29B1-C375-F744-DFFBC058CB7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70199" y="2951999"/>
            <a:ext cx="6049800" cy="383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numéro de diapositive 3">
            <a:extLst>
              <a:ext uri="{FF2B5EF4-FFF2-40B4-BE49-F238E27FC236}">
                <a16:creationId xmlns:a16="http://schemas.microsoft.com/office/drawing/2014/main" id="{0E3F5E14-CDAE-040F-7796-1EF98BF2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A6F7FA-B45E-484D-B34E-1D8918A2134D}" type="slidenum">
              <a:t>53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CDFC9F0-8435-97E4-C2B7-5B6D369D69B0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Rappel sur la compilation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8732BE3-464A-107D-982F-A1EF18150A97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Forme libre 3">
            <a:extLst>
              <a:ext uri="{FF2B5EF4-FFF2-40B4-BE49-F238E27FC236}">
                <a16:creationId xmlns:a16="http://schemas.microsoft.com/office/drawing/2014/main" id="{B808D259-3F8D-DD76-3DDF-8E35E59C8595}"/>
              </a:ext>
            </a:extLst>
          </p:cNvPr>
          <p:cNvSpPr/>
          <p:nvPr/>
        </p:nvSpPr>
        <p:spPr>
          <a:xfrm>
            <a:off x="1368719" y="2628360"/>
            <a:ext cx="7992000" cy="828359"/>
          </a:xfrm>
          <a:custGeom>
            <a:avLst>
              <a:gd name="f0" fmla="val 257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33333"/>
              </a:gs>
            </a:gsLst>
            <a:lin ang="5400000"/>
          </a:gra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EFD8FE96-B55F-DAEC-A9AB-18BC51F2331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6360" y="2638800"/>
            <a:ext cx="900000" cy="7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FD3DD73-09C6-6F36-393E-7F9A5BD52FC9}"/>
              </a:ext>
            </a:extLst>
          </p:cNvPr>
          <p:cNvSpPr txBox="1"/>
          <p:nvPr/>
        </p:nvSpPr>
        <p:spPr>
          <a:xfrm>
            <a:off x="1548360" y="2819880"/>
            <a:ext cx="7740000" cy="564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&gt; gfortran program.f90 -o nom_du_binaire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257EA7-10C2-F147-8D72-FFE4B0EE686F}"/>
              </a:ext>
            </a:extLst>
          </p:cNvPr>
          <p:cNvSpPr txBox="1"/>
          <p:nvPr/>
        </p:nvSpPr>
        <p:spPr>
          <a:xfrm>
            <a:off x="503999" y="1954800"/>
            <a:ext cx="914400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Compilation sans optimisation sous Fortran avec GNU</a:t>
            </a:r>
          </a:p>
        </p:txBody>
      </p:sp>
      <p:sp>
        <p:nvSpPr>
          <p:cNvPr id="8" name="Forme libre 7">
            <a:extLst>
              <a:ext uri="{FF2B5EF4-FFF2-40B4-BE49-F238E27FC236}">
                <a16:creationId xmlns:a16="http://schemas.microsoft.com/office/drawing/2014/main" id="{3A740FC8-D00D-912C-F25C-A870856F1261}"/>
              </a:ext>
            </a:extLst>
          </p:cNvPr>
          <p:cNvSpPr/>
          <p:nvPr/>
        </p:nvSpPr>
        <p:spPr>
          <a:xfrm>
            <a:off x="1369080" y="4356360"/>
            <a:ext cx="7992000" cy="828359"/>
          </a:xfrm>
          <a:custGeom>
            <a:avLst>
              <a:gd name="f0" fmla="val 257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33333"/>
              </a:gs>
            </a:gsLst>
            <a:lin ang="5400000"/>
          </a:gra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9" name="">
            <a:extLst>
              <a:ext uri="{FF2B5EF4-FFF2-40B4-BE49-F238E27FC236}">
                <a16:creationId xmlns:a16="http://schemas.microsoft.com/office/drawing/2014/main" id="{521795EB-4673-79C6-294C-538BAB46718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6720" y="4366800"/>
            <a:ext cx="900000" cy="7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4555C7C-3838-8305-5E5E-08C41C63C684}"/>
              </a:ext>
            </a:extLst>
          </p:cNvPr>
          <p:cNvSpPr txBox="1"/>
          <p:nvPr/>
        </p:nvSpPr>
        <p:spPr>
          <a:xfrm>
            <a:off x="1548719" y="4547880"/>
            <a:ext cx="7740000" cy="564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&gt; gcc program.c -o nom_du_binaire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0799DFA-EF92-8D95-3F2C-80CC8803D38E}"/>
              </a:ext>
            </a:extLst>
          </p:cNvPr>
          <p:cNvSpPr txBox="1"/>
          <p:nvPr/>
        </p:nvSpPr>
        <p:spPr>
          <a:xfrm>
            <a:off x="504359" y="3682799"/>
            <a:ext cx="914400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Compilation sans optimisation en C avec GNU</a:t>
            </a:r>
          </a:p>
        </p:txBody>
      </p:sp>
      <p:sp>
        <p:nvSpPr>
          <p:cNvPr id="12" name="Forme libre 11">
            <a:extLst>
              <a:ext uri="{FF2B5EF4-FFF2-40B4-BE49-F238E27FC236}">
                <a16:creationId xmlns:a16="http://schemas.microsoft.com/office/drawing/2014/main" id="{5C86C4AC-9320-A849-CEB1-5736893F03CC}"/>
              </a:ext>
            </a:extLst>
          </p:cNvPr>
          <p:cNvSpPr/>
          <p:nvPr/>
        </p:nvSpPr>
        <p:spPr>
          <a:xfrm>
            <a:off x="1369440" y="5976360"/>
            <a:ext cx="7992000" cy="828359"/>
          </a:xfrm>
          <a:custGeom>
            <a:avLst>
              <a:gd name="f0" fmla="val 257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33333"/>
              </a:gs>
            </a:gsLst>
            <a:lin ang="5400000"/>
          </a:gra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13" name="">
            <a:extLst>
              <a:ext uri="{FF2B5EF4-FFF2-40B4-BE49-F238E27FC236}">
                <a16:creationId xmlns:a16="http://schemas.microsoft.com/office/drawing/2014/main" id="{0268CB3A-0EF5-F9C9-52C1-E65E9738415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7080" y="5986800"/>
            <a:ext cx="900000" cy="7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25EB415-94DC-5E45-B4E7-BD714F73927E}"/>
              </a:ext>
            </a:extLst>
          </p:cNvPr>
          <p:cNvSpPr txBox="1"/>
          <p:nvPr/>
        </p:nvSpPr>
        <p:spPr>
          <a:xfrm>
            <a:off x="1549080" y="6167880"/>
            <a:ext cx="7740000" cy="564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&gt; g++ program.cpp -o nom_du_binaire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75B1E9B-38B9-3750-BFEC-777077921493}"/>
              </a:ext>
            </a:extLst>
          </p:cNvPr>
          <p:cNvSpPr txBox="1"/>
          <p:nvPr/>
        </p:nvSpPr>
        <p:spPr>
          <a:xfrm>
            <a:off x="504719" y="5302799"/>
            <a:ext cx="914400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Compilation sans optimisation en C++ avec GNU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AEC98E40-2AC8-E22C-D54F-D34FF7BEA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70F52B0-079E-8B4F-8EA8-F65DA0C68874}" type="slidenum">
              <a:t>54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7381484-1184-1A83-84B7-0984EF2E7082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Flags</a:t>
            </a: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d’optimisation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4098524-CE06-0273-FA21-D47F1902EED8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Forme libre 3">
            <a:extLst>
              <a:ext uri="{FF2B5EF4-FFF2-40B4-BE49-F238E27FC236}">
                <a16:creationId xmlns:a16="http://schemas.microsoft.com/office/drawing/2014/main" id="{100D1232-1A74-043E-C5EA-7C740E6A764F}"/>
              </a:ext>
            </a:extLst>
          </p:cNvPr>
          <p:cNvSpPr/>
          <p:nvPr/>
        </p:nvSpPr>
        <p:spPr>
          <a:xfrm>
            <a:off x="1368719" y="3492359"/>
            <a:ext cx="7992000" cy="828359"/>
          </a:xfrm>
          <a:custGeom>
            <a:avLst>
              <a:gd name="f0" fmla="val 257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33333"/>
              </a:gs>
            </a:gsLst>
            <a:lin ang="5400000"/>
          </a:gra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9B0DBC66-8295-EEA4-0C8C-BC2432E201F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6360" y="3502799"/>
            <a:ext cx="900000" cy="7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6D45D9C-AF6E-E7F7-D979-D2C0711DE903}"/>
              </a:ext>
            </a:extLst>
          </p:cNvPr>
          <p:cNvSpPr txBox="1"/>
          <p:nvPr/>
        </p:nvSpPr>
        <p:spPr>
          <a:xfrm>
            <a:off x="1548360" y="3683879"/>
            <a:ext cx="7740000" cy="564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&gt; gfortran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F58220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-O3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 program.f90 -o nom_du_binaire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793AC2-97A7-B270-2378-6BD67641E42A}"/>
              </a:ext>
            </a:extLst>
          </p:cNvPr>
          <p:cNvSpPr txBox="1"/>
          <p:nvPr/>
        </p:nvSpPr>
        <p:spPr>
          <a:xfrm>
            <a:off x="503999" y="1954800"/>
            <a:ext cx="8676001" cy="13287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Il est conseillé de compiler en spécifiant un </a:t>
            </a:r>
            <a:r>
              <a:rPr lang="fr-FR" sz="1800" b="0" i="1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flag</a:t>
            </a: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 d’optimisation :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-O2 ou -O3 permet d’obtenir les meilleurs performances grâce à des optimisations du compilateur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 dirty="0">
              <a:ln>
                <a:noFill/>
              </a:ln>
              <a:latin typeface="Clear Sans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7C341D6-4F6F-02CA-DF23-35A6FCE3AECF}"/>
              </a:ext>
            </a:extLst>
          </p:cNvPr>
          <p:cNvSpPr txBox="1"/>
          <p:nvPr/>
        </p:nvSpPr>
        <p:spPr>
          <a:xfrm>
            <a:off x="1440000" y="6346440"/>
            <a:ext cx="7703999" cy="421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  <a:hlinkClick r:id="rId4"/>
              </a:rPr>
              <a:t>https://gcc.gnu.org/onlinedocs/gcc/Optimize-Options.html</a:t>
            </a: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 </a:t>
            </a:r>
          </a:p>
        </p:txBody>
      </p:sp>
      <p:pic>
        <p:nvPicPr>
          <p:cNvPr id="9" name="">
            <a:extLst>
              <a:ext uri="{FF2B5EF4-FFF2-40B4-BE49-F238E27FC236}">
                <a16:creationId xmlns:a16="http://schemas.microsoft.com/office/drawing/2014/main" id="{644605F8-BD0D-4A3A-A213-39DF36FDC10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48000" y="61200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rme libre 9">
            <a:extLst>
              <a:ext uri="{FF2B5EF4-FFF2-40B4-BE49-F238E27FC236}">
                <a16:creationId xmlns:a16="http://schemas.microsoft.com/office/drawing/2014/main" id="{493EAEED-82B4-4074-8EBD-F19BC83E589D}"/>
              </a:ext>
            </a:extLst>
          </p:cNvPr>
          <p:cNvSpPr/>
          <p:nvPr/>
        </p:nvSpPr>
        <p:spPr>
          <a:xfrm>
            <a:off x="1369080" y="4644720"/>
            <a:ext cx="7992000" cy="828359"/>
          </a:xfrm>
          <a:custGeom>
            <a:avLst>
              <a:gd name="f0" fmla="val 257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33333"/>
              </a:gs>
            </a:gsLst>
            <a:lin ang="5400000"/>
          </a:gra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11" name="">
            <a:extLst>
              <a:ext uri="{FF2B5EF4-FFF2-40B4-BE49-F238E27FC236}">
                <a16:creationId xmlns:a16="http://schemas.microsoft.com/office/drawing/2014/main" id="{0B80FF60-21DE-D693-4085-2354FD6301D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6720" y="4655160"/>
            <a:ext cx="900000" cy="7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D925A1D-338E-7C2E-BE57-77C8CB564BDB}"/>
              </a:ext>
            </a:extLst>
          </p:cNvPr>
          <p:cNvSpPr txBox="1"/>
          <p:nvPr/>
        </p:nvSpPr>
        <p:spPr>
          <a:xfrm>
            <a:off x="1548719" y="4836240"/>
            <a:ext cx="7740000" cy="564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&gt; g++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F58220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-O3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 program.cpp -o nom_du_binaire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292DA617-2B78-04FB-35CC-49E9CAFC8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717D79-6251-664E-9102-7635BA75C14D}" type="slidenum">
              <a:t>6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3DC53E7-19CF-C2B8-93E5-201E68EA2A43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4A3324A-D766-47F9-F2E2-4109EBC2E41F}"/>
              </a:ext>
            </a:extLst>
          </p:cNvPr>
          <p:cNvSpPr txBox="1"/>
          <p:nvPr/>
        </p:nvSpPr>
        <p:spPr>
          <a:xfrm>
            <a:off x="432000" y="3359880"/>
            <a:ext cx="9216000" cy="1464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None/>
              <a:tabLst/>
            </a:pPr>
            <a:r>
              <a:rPr lang="fr-FR" sz="4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Introduction au calcul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7280FE1-FFE3-C7DA-FE79-DE8BEC51DD3F}"/>
              </a:ext>
            </a:extLst>
          </p:cNvPr>
          <p:cNvSpPr txBox="1"/>
          <p:nvPr/>
        </p:nvSpPr>
        <p:spPr>
          <a:xfrm>
            <a:off x="864000" y="4152239"/>
            <a:ext cx="8928000" cy="815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None/>
              <a:tabLst/>
            </a:pPr>
            <a:r>
              <a:rPr lang="fr-FR" sz="3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1) Architectures parallèles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DC83BCC3-B0B3-5FEA-79C3-AC686DFBA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7ACBFB-F45F-8743-9498-DFDDD27D47F8}" type="slidenum">
              <a:t>7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C463B33-DF87-4B58-25DF-005D16336A81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Calcul Haute Performance (HPC)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High performance computing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3885C84-C865-C900-E999-E586E70C2589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0D4B89D-C57D-58C5-BD53-0706DDD733E0}"/>
              </a:ext>
            </a:extLst>
          </p:cNvPr>
          <p:cNvSpPr txBox="1"/>
          <p:nvPr/>
        </p:nvSpPr>
        <p:spPr>
          <a:xfrm>
            <a:off x="1512000" y="2961908"/>
            <a:ext cx="8175697" cy="102728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 </a:t>
            </a:r>
            <a:r>
              <a:rPr lang="fr-FR" sz="1800" b="0" i="0" u="sng" strike="noStrike" kern="1200" cap="none" dirty="0">
                <a:ln>
                  <a:noFill/>
                </a:ln>
                <a:solidFill>
                  <a:srgbClr val="000000"/>
                </a:solidFill>
                <a:uFillTx/>
                <a:latin typeface="Clear Sans Light" pitchFamily="34"/>
                <a:ea typeface="Noto Sans CJK SC Regular" pitchFamily="2"/>
                <a:cs typeface="FreeSans" pitchFamily="2"/>
              </a:rPr>
              <a:t>Calcul Haute Performance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est la discipline qui s’intéresse à la programmation et à l’utilisation des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super-calculateurs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dans le but d’exécuter de la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manière la plus performante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possible des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algorithmes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donnés.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84882401-6405-302C-3A79-CF9201446FF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40000" y="3096000"/>
            <a:ext cx="827999" cy="82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BB4931D9-7CBB-1F11-1E46-578829CD278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8000" y="4896000"/>
            <a:ext cx="648000" cy="6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8E630A2-39B8-6179-0ACC-3201A515355F}"/>
              </a:ext>
            </a:extLst>
          </p:cNvPr>
          <p:cNvSpPr txBox="1"/>
          <p:nvPr/>
        </p:nvSpPr>
        <p:spPr>
          <a:xfrm>
            <a:off x="1483395" y="4794643"/>
            <a:ext cx="8056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 HPC joue un rôle essentiel en simulation numérique en permettant l’élaboration de codes de simulation, principalement scientifiques, capables de tourner efficacement sur des très larges super-ordinateurs.</a:t>
            </a:r>
          </a:p>
          <a:p>
            <a:pPr algn="just"/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C4906ABD-5150-54F4-3F12-5026B8F44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876241D-9778-D341-9496-428EB345E609}" type="slidenum">
              <a:t>8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955C5CB-6F84-7205-A4FF-133A8204065B}"/>
              </a:ext>
            </a:extLst>
          </p:cNvPr>
          <p:cNvSpPr txBox="1"/>
          <p:nvPr/>
        </p:nvSpPr>
        <p:spPr>
          <a:xfrm>
            <a:off x="360000" y="360000"/>
            <a:ext cx="9576000" cy="5039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400"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Notion de puissance de calcul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782DC8A-0EC4-762B-6F8B-4958DCAA86A6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B64DF27-0972-7DE3-0260-FD583AE48485}"/>
              </a:ext>
            </a:extLst>
          </p:cNvPr>
          <p:cNvSpPr txBox="1"/>
          <p:nvPr/>
        </p:nvSpPr>
        <p:spPr>
          <a:xfrm>
            <a:off x="1296000" y="1924919"/>
            <a:ext cx="8280626" cy="321224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La puissance de calcul d’une unité de calcul ou d’un ordinateur entier se mesure en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FF5429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opérations par seconde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 Dans le cas d’une opération à virgule flottante on parle plus précisément de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FF5429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flops/s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 Il faut préciser s’il s’agit de flottants à simple ou double précision. Le plus souvent les chiffres sont donnés pour des doubles.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fr-FR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La puissance d’une machine parallèle est la somme des puissances de chaque unité de calcul.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fr-FR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Il existe un classement mondial des super-calculateurs les plus puissants appelé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729FCF"/>
                </a:solidFill>
                <a:latin typeface="Clear Sans Light" pitchFamily="34"/>
                <a:ea typeface="Noto Sans CJK SC Regular" pitchFamily="2"/>
                <a:cs typeface="FreeSans" pitchFamily="2"/>
                <a:hlinkClick r:id="rId3"/>
              </a:rPr>
              <a:t>TOP500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A7A6C24A-3361-DBD4-DFE5-77B052836B4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03999" y="2088000"/>
            <a:ext cx="827999" cy="8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048313F1-FEE4-B377-9967-F4E7BD1E0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A1DA27-D886-8E46-8325-CD82A7EA2C07}" type="slidenum">
              <a:t>9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DB59F77-6474-6647-D807-F309FE85B197}"/>
              </a:ext>
            </a:extLst>
          </p:cNvPr>
          <p:cNvSpPr txBox="1"/>
          <p:nvPr/>
        </p:nvSpPr>
        <p:spPr>
          <a:xfrm>
            <a:off x="360000" y="360000"/>
            <a:ext cx="9576000" cy="5039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400"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Mesure de la mémoire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2E2BC94-58AC-F5BE-1309-E29211E1072B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5B707C60-7626-26B7-65E0-9B019A59FD3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999" y="2088000"/>
            <a:ext cx="827999" cy="82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4B0DB63-F778-4BBF-4A8B-379603478111}"/>
              </a:ext>
            </a:extLst>
          </p:cNvPr>
          <p:cNvSpPr txBox="1"/>
          <p:nvPr/>
        </p:nvSpPr>
        <p:spPr>
          <a:xfrm>
            <a:off x="1404000" y="2040839"/>
            <a:ext cx="6653081" cy="352438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lear Sans Light" pitchFamily="34"/>
              </a:defRPr>
            </a:pP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Octet: 8 bit (utilisé dans l’embarqué)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lear Sans Light" pitchFamily="34"/>
              </a:defRPr>
            </a:pPr>
            <a:endParaRPr lang="fr-FR" sz="1800" b="0" i="0" u="none" strike="noStrike" kern="1200" cap="none" dirty="0">
              <a:ln>
                <a:noFill/>
              </a:ln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lear Sans Light" pitchFamily="34"/>
              </a:defRPr>
            </a:pP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Entier demi-précision: 2 octets (utilisé dans l’embarqué)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lear Sans Light" pitchFamily="34"/>
              </a:defRPr>
            </a:pP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Entier simple précision: 4 octets (le plus courant)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lear Sans Light" pitchFamily="34"/>
              </a:defRPr>
            </a:pP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Entier double précision =&gt; 8 octets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lear Sans Light" pitchFamily="34"/>
              </a:defRPr>
            </a:pPr>
            <a:endParaRPr lang="fr-FR" sz="1800" b="0" i="0" u="none" strike="noStrike" kern="1200" cap="none" dirty="0">
              <a:ln>
                <a:noFill/>
              </a:ln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lear Sans Light" pitchFamily="34"/>
              </a:defRPr>
            </a:pPr>
            <a:r>
              <a:rPr lang="fr-FR" sz="1800" b="0" i="0" u="none" strike="noStrike" kern="1200" cap="none" dirty="0" err="1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Float</a:t>
            </a: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 demi-précision   =&gt; 2 octets (utilisé en Machine Learning)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lear Sans Light" pitchFamily="34"/>
              </a:defRPr>
            </a:pPr>
            <a:r>
              <a:rPr lang="fr-FR" sz="1800" b="0" i="0" u="none" strike="noStrike" kern="1200" cap="none" dirty="0" err="1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Float</a:t>
            </a: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 simple précision =&gt; 4 octets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lear Sans Light" pitchFamily="34"/>
              </a:defRPr>
            </a:pPr>
            <a:r>
              <a:rPr lang="fr-FR" sz="1800" b="0" i="0" u="none" strike="noStrike" kern="1200" cap="none" dirty="0" err="1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Float</a:t>
            </a: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 double précision =&gt; 8 octets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lear Sans Light" pitchFamily="34"/>
              </a:defRPr>
            </a:pPr>
            <a:endParaRPr lang="fr-FR" sz="1800" b="0" i="0" u="none" strike="noStrike" kern="1200" cap="none" dirty="0">
              <a:ln>
                <a:noFill/>
              </a:ln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lear Sans Light" pitchFamily="34"/>
              </a:defRPr>
            </a:pP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1 Ko = 1024 octets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idnight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7822</TotalTime>
  <Words>3826</Words>
  <Application>Microsoft Macintosh PowerPoint</Application>
  <PresentationFormat>Grand écran</PresentationFormat>
  <Paragraphs>519</Paragraphs>
  <Slides>54</Slides>
  <Notes>54</Notes>
  <HiddenSlides>2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54</vt:i4>
      </vt:variant>
    </vt:vector>
  </HeadingPairs>
  <TitlesOfParts>
    <vt:vector size="67" baseType="lpstr">
      <vt:lpstr>Arial</vt:lpstr>
      <vt:lpstr>Calibri</vt:lpstr>
      <vt:lpstr>Clear Sans Light</vt:lpstr>
      <vt:lpstr>Liberation Mono</vt:lpstr>
      <vt:lpstr>Liberation Sans</vt:lpstr>
      <vt:lpstr>Liberation Serif</vt:lpstr>
      <vt:lpstr>OpenSymbol</vt:lpstr>
      <vt:lpstr>Source Sans Pro</vt:lpstr>
      <vt:lpstr>Source Sans Pro Black</vt:lpstr>
      <vt:lpstr>Source Sans Pro Semibold</vt:lpstr>
      <vt:lpstr>StarSymbol</vt:lpstr>
      <vt:lpstr>Default</vt:lpstr>
      <vt:lpstr>midnightblue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Mathieu Lobet</cp:lastModifiedBy>
  <cp:revision>618</cp:revision>
  <dcterms:created xsi:type="dcterms:W3CDTF">2018-10-17T12:09:04Z</dcterms:created>
  <dcterms:modified xsi:type="dcterms:W3CDTF">2022-12-09T14:24:43Z</dcterms:modified>
</cp:coreProperties>
</file>